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 id="2147483682" r:id="rId2"/>
  </p:sldMasterIdLst>
  <p:sldIdLst>
    <p:sldId id="256" r:id="rId3"/>
    <p:sldId id="257" r:id="rId4"/>
    <p:sldId id="264" r:id="rId5"/>
    <p:sldId id="265" r:id="rId6"/>
    <p:sldId id="266" r:id="rId7"/>
    <p:sldId id="267" r:id="rId8"/>
    <p:sldId id="269" r:id="rId9"/>
    <p:sldId id="270" r:id="rId10"/>
    <p:sldId id="272" r:id="rId11"/>
    <p:sldId id="27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Tr0Z6KRdC14/Man5iLaWQ==" hashData="EQodSAYVK6ztZ4Yn6WxKPu1TDt++XdL6zNSEyPr4UlboHRtTWQm5IBmG6KIy8ES8iNEgVavFOThQguF2q6ecw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3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169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57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2063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93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BFA754-D5C3-4E66-96A6-867B257F58DC}" type="datetimeFigureOut">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24769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993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082657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1124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1098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8/7/2023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1414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8/7/2023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818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533494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618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8382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632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84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90844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10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765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8/7/2023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878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8/7/2023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675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035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8/7/2023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34157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8/7/2023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9049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www.mutualofomaha.com/eoi"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A0A6C-3337-4A93-A40A-43F03935B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 y="0"/>
            <a:ext cx="12187250" cy="6858000"/>
          </a:xfrm>
          <a:prstGeom prst="rect">
            <a:avLst/>
          </a:prstGeom>
        </p:spPr>
      </p:pic>
      <p:sp>
        <p:nvSpPr>
          <p:cNvPr id="2" name="Title 1"/>
          <p:cNvSpPr>
            <a:spLocks noGrp="1"/>
          </p:cNvSpPr>
          <p:nvPr>
            <p:ph type="ctrTitle"/>
          </p:nvPr>
        </p:nvSpPr>
        <p:spPr/>
        <p:txBody>
          <a:bodyPr/>
          <a:lstStyle/>
          <a:p>
            <a:r>
              <a:rPr lang="en-US" dirty="0"/>
              <a:t>Benefits Open Enrollment Instructions</a:t>
            </a:r>
          </a:p>
        </p:txBody>
      </p:sp>
      <p:sp>
        <p:nvSpPr>
          <p:cNvPr id="3" name="Subtitle 2"/>
          <p:cNvSpPr>
            <a:spLocks noGrp="1"/>
          </p:cNvSpPr>
          <p:nvPr>
            <p:ph type="subTitle" idx="1"/>
          </p:nvPr>
        </p:nvSpPr>
        <p:spPr/>
        <p:txBody>
          <a:bodyPr>
            <a:normAutofit/>
          </a:bodyPr>
          <a:lstStyle/>
          <a:p>
            <a:r>
              <a:rPr lang="en-US" dirty="0"/>
              <a:t>eSELFSERVE.COM</a:t>
            </a:r>
          </a:p>
          <a:p>
            <a:endParaRPr lang="en-US" dirty="0"/>
          </a:p>
          <a:p>
            <a:endParaRPr lang="en-US" dirty="0"/>
          </a:p>
        </p:txBody>
      </p:sp>
    </p:spTree>
    <p:extLst>
      <p:ext uri="{BB962C8B-B14F-4D97-AF65-F5344CB8AC3E}">
        <p14:creationId xmlns:p14="http://schemas.microsoft.com/office/powerpoint/2010/main" val="335557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940664"/>
            <a:ext cx="11391899" cy="5012459"/>
          </a:xfrm>
          <a:solidFill>
            <a:schemeClr val="bg1"/>
          </a:solidFill>
        </p:spPr>
        <p:txBody>
          <a:bodyPr>
            <a:noAutofit/>
          </a:bodyPr>
          <a:lstStyle/>
          <a:p>
            <a:pPr algn="l">
              <a:spcAft>
                <a:spcPts val="0"/>
              </a:spcAft>
            </a:pPr>
            <a:r>
              <a:rPr lang="en-US" b="1" i="0" dirty="0">
                <a:solidFill>
                  <a:srgbClr val="000000"/>
                </a:solidFill>
                <a:effectLst/>
              </a:rPr>
              <a:t>Health Savings Account (HSA) and Flexible Savings Accounts (FSA)</a:t>
            </a:r>
          </a:p>
          <a:p>
            <a:pPr algn="l">
              <a:spcAft>
                <a:spcPts val="0"/>
              </a:spcAft>
            </a:pPr>
            <a:r>
              <a:rPr lang="en-US" dirty="0">
                <a:solidFill>
                  <a:srgbClr val="000000"/>
                </a:solidFill>
              </a:rPr>
              <a:t>You can elect to participate in the HSA plan only if you are also enrolled in Option 2: HDHP medical plan.</a:t>
            </a:r>
          </a:p>
          <a:p>
            <a:pPr algn="l">
              <a:spcAft>
                <a:spcPts val="0"/>
              </a:spcAft>
            </a:pPr>
            <a:r>
              <a:rPr lang="en-US" i="0" dirty="0">
                <a:solidFill>
                  <a:srgbClr val="000000"/>
                </a:solidFill>
                <a:effectLst/>
              </a:rPr>
              <a:t>You can elect to participate in the FSA plan regardless of which medical plan you elect </a:t>
            </a:r>
            <a:r>
              <a:rPr lang="en-US" dirty="0">
                <a:solidFill>
                  <a:srgbClr val="000000"/>
                </a:solidFill>
              </a:rPr>
              <a:t>and even if you elect to not participate in the College medical plan. However, you cannot elect an HSA and FSA- Medical for the same plan year.</a:t>
            </a:r>
          </a:p>
          <a:p>
            <a:pPr algn="l">
              <a:spcAft>
                <a:spcPts val="0"/>
              </a:spcAft>
            </a:pPr>
            <a:r>
              <a:rPr lang="en-US" b="1" i="0" dirty="0">
                <a:solidFill>
                  <a:srgbClr val="000000"/>
                </a:solidFill>
                <a:effectLst/>
              </a:rPr>
              <a:t>If you are electing the HSA or FSA plan(s) you must complete a separate enrollment form. These forms are attached to the benefit election and are available upon request in the HR Office.</a:t>
            </a:r>
          </a:p>
          <a:p>
            <a:pPr algn="l">
              <a:spcAft>
                <a:spcPts val="0"/>
              </a:spcAft>
            </a:pPr>
            <a:r>
              <a:rPr lang="en-US" b="1" i="0" u="sng" dirty="0">
                <a:solidFill>
                  <a:srgbClr val="FF0000"/>
                </a:solidFill>
                <a:effectLst/>
              </a:rPr>
              <a:t>Company Paid Benefits</a:t>
            </a:r>
          </a:p>
          <a:p>
            <a:pPr algn="l">
              <a:spcAft>
                <a:spcPts val="0"/>
              </a:spcAft>
            </a:pPr>
            <a:r>
              <a:rPr lang="en-US" i="0" dirty="0">
                <a:solidFill>
                  <a:srgbClr val="000000"/>
                </a:solidFill>
                <a:effectLst/>
              </a:rPr>
              <a:t>The following benefits are paid for you by the college; however, </a:t>
            </a:r>
            <a:r>
              <a:rPr lang="en-US" b="1" i="0" dirty="0">
                <a:solidFill>
                  <a:srgbClr val="FF0000"/>
                </a:solidFill>
                <a:effectLst/>
              </a:rPr>
              <a:t>you MUST elect these during open enrollment</a:t>
            </a:r>
            <a:r>
              <a:rPr lang="en-US" i="0" dirty="0">
                <a:solidFill>
                  <a:srgbClr val="FF0000"/>
                </a:solidFill>
                <a:effectLst/>
              </a:rPr>
              <a:t>.</a:t>
            </a:r>
          </a:p>
          <a:p>
            <a:pPr marL="342900" indent="-228600">
              <a:spcAft>
                <a:spcPts val="0"/>
              </a:spcAft>
              <a:buFont typeface="Wingdings" panose="05000000000000000000" pitchFamily="2" charset="2"/>
              <a:buChar char="§"/>
            </a:pPr>
            <a:r>
              <a:rPr lang="en-US" i="0" dirty="0">
                <a:solidFill>
                  <a:srgbClr val="000000"/>
                </a:solidFill>
                <a:effectLst/>
              </a:rPr>
              <a:t>Basic Life </a:t>
            </a:r>
          </a:p>
          <a:p>
            <a:pPr marL="342900" indent="-228600">
              <a:spcAft>
                <a:spcPts val="0"/>
              </a:spcAft>
              <a:buFont typeface="Wingdings" panose="05000000000000000000" pitchFamily="2" charset="2"/>
              <a:buChar char="§"/>
            </a:pPr>
            <a:r>
              <a:rPr lang="en-US" i="0" dirty="0">
                <a:solidFill>
                  <a:srgbClr val="000000"/>
                </a:solidFill>
                <a:effectLst/>
              </a:rPr>
              <a:t>Basic Dependent Life - for your spouse or child, </a:t>
            </a:r>
            <a:r>
              <a:rPr lang="en-US" i="1" dirty="0">
                <a:solidFill>
                  <a:srgbClr val="000000"/>
                </a:solidFill>
                <a:effectLst/>
              </a:rPr>
              <a:t>where applicable</a:t>
            </a:r>
          </a:p>
          <a:p>
            <a:pPr marL="342900" indent="-228600">
              <a:spcAft>
                <a:spcPts val="0"/>
              </a:spcAft>
              <a:buFont typeface="Wingdings" panose="05000000000000000000" pitchFamily="2" charset="2"/>
              <a:buChar char="§"/>
            </a:pPr>
            <a:r>
              <a:rPr lang="en-US" i="0" dirty="0">
                <a:solidFill>
                  <a:srgbClr val="000000"/>
                </a:solidFill>
                <a:effectLst/>
              </a:rPr>
              <a:t>Long Term Disability </a:t>
            </a:r>
            <a:endParaRPr lang="en-US" sz="2400" dirty="0"/>
          </a:p>
        </p:txBody>
      </p:sp>
      <p:sp>
        <p:nvSpPr>
          <p:cNvPr id="5" name="Title 4">
            <a:extLst>
              <a:ext uri="{FF2B5EF4-FFF2-40B4-BE49-F238E27FC236}">
                <a16:creationId xmlns:a16="http://schemas.microsoft.com/office/drawing/2014/main" id="{4C71CC9E-1BF3-440F-AC73-B97B937C7833}"/>
              </a:ext>
            </a:extLst>
          </p:cNvPr>
          <p:cNvSpPr>
            <a:spLocks noGrp="1"/>
          </p:cNvSpPr>
          <p:nvPr>
            <p:ph type="title"/>
          </p:nvPr>
        </p:nvSpPr>
        <p:spPr>
          <a:xfrm>
            <a:off x="1097280" y="286604"/>
            <a:ext cx="10058400" cy="525160"/>
          </a:xfrm>
          <a:ln>
            <a:noFill/>
          </a:ln>
        </p:spPr>
        <p:txBody>
          <a:bodyPr>
            <a:normAutofit fontScale="90000"/>
          </a:bodyPr>
          <a:lstStyle/>
          <a:p>
            <a:r>
              <a:rPr lang="en-US" b="1" dirty="0">
                <a:solidFill>
                  <a:srgbClr val="FF0000"/>
                </a:solidFill>
              </a:rPr>
              <a:t>IMPORTANT REMINDERS!</a:t>
            </a:r>
          </a:p>
        </p:txBody>
      </p:sp>
      <p:cxnSp>
        <p:nvCxnSpPr>
          <p:cNvPr id="8" name="Straight Arrow Connector 7">
            <a:extLst>
              <a:ext uri="{FF2B5EF4-FFF2-40B4-BE49-F238E27FC236}">
                <a16:creationId xmlns:a16="http://schemas.microsoft.com/office/drawing/2014/main" id="{0EFA1C51-98BC-4AA6-B2C4-A05171C00E0D}"/>
              </a:ext>
            </a:extLst>
          </p:cNvPr>
          <p:cNvCxnSpPr/>
          <p:nvPr/>
        </p:nvCxnSpPr>
        <p:spPr>
          <a:xfrm>
            <a:off x="1097280" y="811764"/>
            <a:ext cx="10058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82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3375" y="101600"/>
            <a:ext cx="10058400" cy="914400"/>
          </a:xfrm>
          <a:ln>
            <a:noFill/>
          </a:ln>
        </p:spPr>
        <p:txBody>
          <a:bodyPr>
            <a:noAutofit/>
          </a:bodyPr>
          <a:lstStyle/>
          <a:p>
            <a:r>
              <a:rPr lang="en-US" sz="3600" dirty="0"/>
              <a:t>Enrollment Overview</a:t>
            </a:r>
          </a:p>
        </p:txBody>
      </p:sp>
      <p:sp>
        <p:nvSpPr>
          <p:cNvPr id="8" name="TextBox 7">
            <a:extLst>
              <a:ext uri="{FF2B5EF4-FFF2-40B4-BE49-F238E27FC236}">
                <a16:creationId xmlns:a16="http://schemas.microsoft.com/office/drawing/2014/main" id="{D792DD77-F68D-84A6-383D-B750C00A33C8}"/>
              </a:ext>
            </a:extLst>
          </p:cNvPr>
          <p:cNvSpPr txBox="1"/>
          <p:nvPr/>
        </p:nvSpPr>
        <p:spPr>
          <a:xfrm>
            <a:off x="333375" y="1016000"/>
            <a:ext cx="5257800" cy="5062924"/>
          </a:xfrm>
          <a:prstGeom prst="rect">
            <a:avLst/>
          </a:prstGeom>
          <a:noFill/>
        </p:spPr>
        <p:txBody>
          <a:bodyPr wrap="square">
            <a:spAutoFit/>
          </a:bodyPr>
          <a:lstStyle/>
          <a:p>
            <a:pPr algn="l"/>
            <a:endParaRPr lang="en-US" sz="700" b="0" i="0" dirty="0">
              <a:effectLst/>
              <a:latin typeface="Calibri" panose="020F0502020204030204" pitchFamily="34" charset="0"/>
              <a:cs typeface="Calibri" panose="020F0502020204030204" pitchFamily="34" charset="0"/>
            </a:endParaRPr>
          </a:p>
          <a:p>
            <a:pPr marL="342900" indent="-342900" algn="l">
              <a:buFont typeface="+mj-lt"/>
              <a:buAutoNum type="arabicPeriod"/>
            </a:pPr>
            <a:r>
              <a:rPr lang="en-US" b="0" i="0" dirty="0">
                <a:effectLst/>
                <a:latin typeface="Calibri" panose="020F0502020204030204" pitchFamily="34" charset="0"/>
                <a:cs typeface="Calibri" panose="020F0502020204030204" pitchFamily="34" charset="0"/>
              </a:rPr>
              <a:t>During open enrollment, an Open Enrollment panel will notify you to enroll in benefits.</a:t>
            </a:r>
          </a:p>
          <a:p>
            <a:pPr marL="800100" lvl="1" indent="-342900" algn="l">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An alert will also be displayed in the Alerts panel of the Home dashboard.</a:t>
            </a:r>
          </a:p>
          <a:p>
            <a:pPr marL="800100" lvl="1" indent="-342900" algn="l">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Clicking the Home dashboard alert or the Open Enrollment panel in the Benefits tab will take the employee to enroll in benefits.</a:t>
            </a:r>
          </a:p>
          <a:p>
            <a:pPr lvl="1" algn="l"/>
            <a:endParaRPr lang="en-US" sz="700" b="0" i="0" dirty="0">
              <a:effectLst/>
              <a:latin typeface="Calibri" panose="020F0502020204030204" pitchFamily="34" charset="0"/>
              <a:cs typeface="Calibri" panose="020F0502020204030204" pitchFamily="34" charset="0"/>
            </a:endParaRPr>
          </a:p>
          <a:p>
            <a:pPr marL="342900" indent="-342900" algn="l">
              <a:buFont typeface="+mj-lt"/>
              <a:buAutoNum type="arabicPeriod"/>
            </a:pPr>
            <a:r>
              <a:rPr lang="en-US" b="0" i="0" dirty="0">
                <a:effectLst/>
                <a:latin typeface="Calibri" panose="020F0502020204030204" pitchFamily="34" charset="0"/>
                <a:cs typeface="Calibri" panose="020F0502020204030204" pitchFamily="34" charset="0"/>
              </a:rPr>
              <a:t>View current benefits.</a:t>
            </a:r>
          </a:p>
          <a:p>
            <a:pPr algn="l"/>
            <a:endParaRPr lang="en-US" sz="700" b="0" i="0" dirty="0">
              <a:effectLst/>
              <a:latin typeface="Calibri" panose="020F0502020204030204" pitchFamily="34" charset="0"/>
              <a:cs typeface="Calibri" panose="020F0502020204030204" pitchFamily="34" charset="0"/>
            </a:endParaRPr>
          </a:p>
          <a:p>
            <a:pPr marL="342900" indent="-342900" algn="l">
              <a:buFont typeface="+mj-lt"/>
              <a:buAutoNum type="arabicPeriod" startAt="3"/>
            </a:pPr>
            <a:r>
              <a:rPr lang="en-US" b="0" i="0" dirty="0">
                <a:effectLst/>
                <a:latin typeface="Calibri" panose="020F0502020204030204" pitchFamily="34" charset="0"/>
                <a:cs typeface="Calibri" panose="020F0502020204030204" pitchFamily="34" charset="0"/>
              </a:rPr>
              <a:t>See which benefits await HR approval.</a:t>
            </a:r>
          </a:p>
          <a:p>
            <a:pPr algn="l"/>
            <a:endParaRPr lang="en-US" sz="700" b="0" i="0" dirty="0">
              <a:effectLst/>
              <a:latin typeface="Calibri" panose="020F0502020204030204" pitchFamily="34" charset="0"/>
              <a:cs typeface="Calibri" panose="020F0502020204030204" pitchFamily="34" charset="0"/>
            </a:endParaRPr>
          </a:p>
          <a:p>
            <a:pPr marL="342900" indent="-342900" algn="l">
              <a:buFont typeface="+mj-lt"/>
              <a:buAutoNum type="arabicPeriod" startAt="4"/>
            </a:pPr>
            <a:r>
              <a:rPr lang="en-US" b="0" i="0" dirty="0">
                <a:effectLst/>
                <a:latin typeface="Calibri" panose="020F0502020204030204" pitchFamily="34" charset="0"/>
                <a:cs typeface="Calibri" panose="020F0502020204030204" pitchFamily="34" charset="0"/>
              </a:rPr>
              <a:t>Edit dependents/beneficiaries with the pen and pad icon and add dependent/beneficiary with the person/+ icon.</a:t>
            </a:r>
          </a:p>
          <a:p>
            <a:pPr algn="l"/>
            <a:endParaRPr lang="en-US" sz="700" b="0" i="0" dirty="0">
              <a:effectLst/>
              <a:latin typeface="Calibri" panose="020F0502020204030204" pitchFamily="34" charset="0"/>
              <a:cs typeface="Calibri" panose="020F0502020204030204" pitchFamily="34" charset="0"/>
            </a:endParaRPr>
          </a:p>
          <a:p>
            <a:pPr marL="342900" indent="-342900" algn="l">
              <a:buFont typeface="+mj-lt"/>
              <a:buAutoNum type="arabicPeriod" startAt="5"/>
            </a:pPr>
            <a:r>
              <a:rPr lang="en-US" b="0" i="0" dirty="0">
                <a:effectLst/>
                <a:latin typeface="Calibri" panose="020F0502020204030204" pitchFamily="34" charset="0"/>
                <a:cs typeface="Calibri" panose="020F0502020204030204" pitchFamily="34" charset="0"/>
              </a:rPr>
              <a:t>Click your Home dashboard alert or the Open Enrollment panel in the Benefits dashboard to begin the benefits enrollment process.</a:t>
            </a:r>
          </a:p>
          <a:p>
            <a:pPr marL="342900" indent="-342900" algn="l">
              <a:buFont typeface="+mj-lt"/>
              <a:buAutoNum type="arabicPeriod" startAt="5"/>
            </a:pPr>
            <a:endParaRPr lang="en-US" b="0" i="0" dirty="0">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E014FC8-4D47-F0EA-AC43-87E353104575}"/>
              </a:ext>
            </a:extLst>
          </p:cNvPr>
          <p:cNvSpPr txBox="1"/>
          <p:nvPr/>
        </p:nvSpPr>
        <p:spPr>
          <a:xfrm>
            <a:off x="333375" y="646668"/>
            <a:ext cx="10795581" cy="369332"/>
          </a:xfrm>
          <a:prstGeom prst="rect">
            <a:avLst/>
          </a:prstGeom>
          <a:noFill/>
        </p:spPr>
        <p:txBody>
          <a:bodyPr wrap="square" rtlCol="0">
            <a:spAutoFit/>
          </a:bodyPr>
          <a:lstStyle/>
          <a:p>
            <a:r>
              <a:rPr lang="en-US" dirty="0"/>
              <a:t>____________________________________________________________________________________________</a:t>
            </a:r>
          </a:p>
        </p:txBody>
      </p:sp>
      <p:pic>
        <p:nvPicPr>
          <p:cNvPr id="12" name="Picture 11">
            <a:extLst>
              <a:ext uri="{FF2B5EF4-FFF2-40B4-BE49-F238E27FC236}">
                <a16:creationId xmlns:a16="http://schemas.microsoft.com/office/drawing/2014/main" id="{20D2B340-0D32-85F3-EAC9-207FD1921F0C}"/>
              </a:ext>
            </a:extLst>
          </p:cNvPr>
          <p:cNvPicPr>
            <a:picLocks noChangeAspect="1"/>
          </p:cNvPicPr>
          <p:nvPr/>
        </p:nvPicPr>
        <p:blipFill>
          <a:blip r:embed="rId2"/>
          <a:stretch>
            <a:fillRect/>
          </a:stretch>
        </p:blipFill>
        <p:spPr>
          <a:xfrm>
            <a:off x="5732522" y="1101725"/>
            <a:ext cx="5992754" cy="4051300"/>
          </a:xfrm>
          <a:prstGeom prst="rect">
            <a:avLst/>
          </a:prstGeom>
        </p:spPr>
      </p:pic>
    </p:spTree>
    <p:extLst>
      <p:ext uri="{BB962C8B-B14F-4D97-AF65-F5344CB8AC3E}">
        <p14:creationId xmlns:p14="http://schemas.microsoft.com/office/powerpoint/2010/main" val="258301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3375" y="101600"/>
            <a:ext cx="10058400" cy="914400"/>
          </a:xfrm>
          <a:ln>
            <a:noFill/>
          </a:ln>
        </p:spPr>
        <p:txBody>
          <a:bodyPr>
            <a:noAutofit/>
          </a:bodyPr>
          <a:lstStyle/>
          <a:p>
            <a:r>
              <a:rPr lang="en-US" sz="3600" dirty="0"/>
              <a:t>Step 1 – Welcome to open Enrollment</a:t>
            </a:r>
          </a:p>
        </p:txBody>
      </p:sp>
      <p:sp>
        <p:nvSpPr>
          <p:cNvPr id="9" name="TextBox 8">
            <a:extLst>
              <a:ext uri="{FF2B5EF4-FFF2-40B4-BE49-F238E27FC236}">
                <a16:creationId xmlns:a16="http://schemas.microsoft.com/office/drawing/2014/main" id="{AE014FC8-4D47-F0EA-AC43-87E353104575}"/>
              </a:ext>
            </a:extLst>
          </p:cNvPr>
          <p:cNvSpPr txBox="1"/>
          <p:nvPr/>
        </p:nvSpPr>
        <p:spPr>
          <a:xfrm>
            <a:off x="333375" y="646668"/>
            <a:ext cx="10795581" cy="369332"/>
          </a:xfrm>
          <a:prstGeom prst="rect">
            <a:avLst/>
          </a:prstGeom>
          <a:noFill/>
        </p:spPr>
        <p:txBody>
          <a:bodyPr wrap="square" rtlCol="0">
            <a:spAutoFit/>
          </a:bodyPr>
          <a:lstStyle/>
          <a:p>
            <a:r>
              <a:rPr lang="en-US" dirty="0"/>
              <a:t>____________________________________________________________________________________________</a:t>
            </a:r>
          </a:p>
        </p:txBody>
      </p:sp>
      <p:sp>
        <p:nvSpPr>
          <p:cNvPr id="4" name="TextBox 3">
            <a:extLst>
              <a:ext uri="{FF2B5EF4-FFF2-40B4-BE49-F238E27FC236}">
                <a16:creationId xmlns:a16="http://schemas.microsoft.com/office/drawing/2014/main" id="{441BB8EF-B9A3-3811-3FE5-C9AACAED117A}"/>
              </a:ext>
            </a:extLst>
          </p:cNvPr>
          <p:cNvSpPr txBox="1"/>
          <p:nvPr/>
        </p:nvSpPr>
        <p:spPr>
          <a:xfrm>
            <a:off x="333374" y="1114077"/>
            <a:ext cx="10753725" cy="1200329"/>
          </a:xfrm>
          <a:prstGeom prst="rect">
            <a:avLst/>
          </a:prstGeom>
          <a:noFill/>
        </p:spPr>
        <p:txBody>
          <a:bodyPr wrap="square">
            <a:spAutoFit/>
          </a:bodyPr>
          <a:lstStyle/>
          <a:p>
            <a:r>
              <a:rPr lang="en-US" sz="1800" b="0" i="0" dirty="0">
                <a:effectLst/>
              </a:rPr>
              <a:t>Click your Home dashboard alert or the Open Enrollment panel in the Benefits dashboard to begin the benefits enrollment process.</a:t>
            </a:r>
          </a:p>
          <a:p>
            <a:endParaRPr lang="en-US" sz="1800" b="0" i="0" dirty="0">
              <a:effectLst/>
            </a:endParaRPr>
          </a:p>
          <a:p>
            <a:r>
              <a:rPr lang="en-US" dirty="0"/>
              <a:t>Instructions will be displayed here. Read and continue with Let’s Get Started &gt;.</a:t>
            </a:r>
          </a:p>
        </p:txBody>
      </p:sp>
      <p:pic>
        <p:nvPicPr>
          <p:cNvPr id="6" name="Picture 5">
            <a:extLst>
              <a:ext uri="{FF2B5EF4-FFF2-40B4-BE49-F238E27FC236}">
                <a16:creationId xmlns:a16="http://schemas.microsoft.com/office/drawing/2014/main" id="{4ADDD2CF-B4F9-A491-9DF4-4797B70A6B7C}"/>
              </a:ext>
            </a:extLst>
          </p:cNvPr>
          <p:cNvPicPr>
            <a:picLocks noChangeAspect="1"/>
          </p:cNvPicPr>
          <p:nvPr/>
        </p:nvPicPr>
        <p:blipFill>
          <a:blip r:embed="rId2"/>
          <a:stretch>
            <a:fillRect/>
          </a:stretch>
        </p:blipFill>
        <p:spPr>
          <a:xfrm>
            <a:off x="333374" y="2412483"/>
            <a:ext cx="10753725" cy="2762250"/>
          </a:xfrm>
          <a:prstGeom prst="rect">
            <a:avLst/>
          </a:prstGeom>
        </p:spPr>
      </p:pic>
    </p:spTree>
    <p:extLst>
      <p:ext uri="{BB962C8B-B14F-4D97-AF65-F5344CB8AC3E}">
        <p14:creationId xmlns:p14="http://schemas.microsoft.com/office/powerpoint/2010/main" val="324565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3375" y="101600"/>
            <a:ext cx="10058400" cy="914400"/>
          </a:xfrm>
          <a:ln>
            <a:noFill/>
          </a:ln>
        </p:spPr>
        <p:txBody>
          <a:bodyPr>
            <a:noAutofit/>
          </a:bodyPr>
          <a:lstStyle/>
          <a:p>
            <a:r>
              <a:rPr lang="en-US" sz="3600" dirty="0"/>
              <a:t>Step 2 – Review Profile</a:t>
            </a:r>
          </a:p>
        </p:txBody>
      </p:sp>
      <p:sp>
        <p:nvSpPr>
          <p:cNvPr id="9" name="TextBox 8">
            <a:extLst>
              <a:ext uri="{FF2B5EF4-FFF2-40B4-BE49-F238E27FC236}">
                <a16:creationId xmlns:a16="http://schemas.microsoft.com/office/drawing/2014/main" id="{AE014FC8-4D47-F0EA-AC43-87E353104575}"/>
              </a:ext>
            </a:extLst>
          </p:cNvPr>
          <p:cNvSpPr txBox="1"/>
          <p:nvPr/>
        </p:nvSpPr>
        <p:spPr>
          <a:xfrm>
            <a:off x="333375" y="646668"/>
            <a:ext cx="10795581" cy="369332"/>
          </a:xfrm>
          <a:prstGeom prst="rect">
            <a:avLst/>
          </a:prstGeom>
          <a:noFill/>
        </p:spPr>
        <p:txBody>
          <a:bodyPr wrap="square" rtlCol="0">
            <a:spAutoFit/>
          </a:bodyPr>
          <a:lstStyle/>
          <a:p>
            <a:r>
              <a:rPr lang="en-US" dirty="0"/>
              <a:t>____________________________________________________________________________________________</a:t>
            </a:r>
          </a:p>
        </p:txBody>
      </p:sp>
      <p:sp>
        <p:nvSpPr>
          <p:cNvPr id="4" name="TextBox 3">
            <a:extLst>
              <a:ext uri="{FF2B5EF4-FFF2-40B4-BE49-F238E27FC236}">
                <a16:creationId xmlns:a16="http://schemas.microsoft.com/office/drawing/2014/main" id="{441BB8EF-B9A3-3811-3FE5-C9AACAED117A}"/>
              </a:ext>
            </a:extLst>
          </p:cNvPr>
          <p:cNvSpPr txBox="1"/>
          <p:nvPr/>
        </p:nvSpPr>
        <p:spPr>
          <a:xfrm>
            <a:off x="333374" y="1114077"/>
            <a:ext cx="10753725" cy="923330"/>
          </a:xfrm>
          <a:prstGeom prst="rect">
            <a:avLst/>
          </a:prstGeom>
          <a:noFill/>
        </p:spPr>
        <p:txBody>
          <a:bodyPr wrap="square">
            <a:spAutoFit/>
          </a:bodyPr>
          <a:lstStyle/>
          <a:p>
            <a:r>
              <a:rPr lang="en-US" sz="1800" b="0" i="0" dirty="0">
                <a:effectLst/>
              </a:rPr>
              <a:t>Review and edit current employee demographic information in Step 2. C</a:t>
            </a:r>
            <a:r>
              <a:rPr lang="en-US" dirty="0"/>
              <a:t>lick the pencil icon     to edit information. Once you are finished, select the “Family Members” icon to go to next page</a:t>
            </a:r>
            <a:endParaRPr lang="en-US" sz="1800" b="0" i="0" dirty="0">
              <a:effectLst/>
            </a:endParaRPr>
          </a:p>
          <a:p>
            <a:endParaRPr lang="en-US" dirty="0"/>
          </a:p>
        </p:txBody>
      </p:sp>
      <p:pic>
        <p:nvPicPr>
          <p:cNvPr id="5" name="Picture 4">
            <a:extLst>
              <a:ext uri="{FF2B5EF4-FFF2-40B4-BE49-F238E27FC236}">
                <a16:creationId xmlns:a16="http://schemas.microsoft.com/office/drawing/2014/main" id="{9A0CA740-0F05-AD8D-B89F-C45F0FC0C06B}"/>
              </a:ext>
            </a:extLst>
          </p:cNvPr>
          <p:cNvPicPr>
            <a:picLocks noChangeAspect="1"/>
          </p:cNvPicPr>
          <p:nvPr/>
        </p:nvPicPr>
        <p:blipFill>
          <a:blip r:embed="rId2"/>
          <a:stretch>
            <a:fillRect/>
          </a:stretch>
        </p:blipFill>
        <p:spPr>
          <a:xfrm>
            <a:off x="188995" y="2037407"/>
            <a:ext cx="10668000" cy="3857625"/>
          </a:xfrm>
          <a:prstGeom prst="rect">
            <a:avLst/>
          </a:prstGeom>
        </p:spPr>
      </p:pic>
      <p:pic>
        <p:nvPicPr>
          <p:cNvPr id="10" name="Picture 9">
            <a:extLst>
              <a:ext uri="{FF2B5EF4-FFF2-40B4-BE49-F238E27FC236}">
                <a16:creationId xmlns:a16="http://schemas.microsoft.com/office/drawing/2014/main" id="{A39542E5-2736-A1C9-2139-9A4AF91FB765}"/>
              </a:ext>
            </a:extLst>
          </p:cNvPr>
          <p:cNvPicPr>
            <a:picLocks noChangeAspect="1"/>
          </p:cNvPicPr>
          <p:nvPr/>
        </p:nvPicPr>
        <p:blipFill>
          <a:blip r:embed="rId3"/>
          <a:stretch>
            <a:fillRect/>
          </a:stretch>
        </p:blipFill>
        <p:spPr>
          <a:xfrm>
            <a:off x="8863012" y="1198091"/>
            <a:ext cx="219075" cy="219075"/>
          </a:xfrm>
          <a:prstGeom prst="rect">
            <a:avLst/>
          </a:prstGeom>
        </p:spPr>
      </p:pic>
    </p:spTree>
    <p:extLst>
      <p:ext uri="{BB962C8B-B14F-4D97-AF65-F5344CB8AC3E}">
        <p14:creationId xmlns:p14="http://schemas.microsoft.com/office/powerpoint/2010/main" val="347511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3375" y="101600"/>
            <a:ext cx="10058400" cy="914400"/>
          </a:xfrm>
          <a:ln>
            <a:noFill/>
          </a:ln>
        </p:spPr>
        <p:txBody>
          <a:bodyPr>
            <a:noAutofit/>
          </a:bodyPr>
          <a:lstStyle/>
          <a:p>
            <a:r>
              <a:rPr lang="en-US" sz="3600" dirty="0"/>
              <a:t>Step 3 – Family Members</a:t>
            </a:r>
          </a:p>
        </p:txBody>
      </p:sp>
      <p:sp>
        <p:nvSpPr>
          <p:cNvPr id="9" name="TextBox 8">
            <a:extLst>
              <a:ext uri="{FF2B5EF4-FFF2-40B4-BE49-F238E27FC236}">
                <a16:creationId xmlns:a16="http://schemas.microsoft.com/office/drawing/2014/main" id="{AE014FC8-4D47-F0EA-AC43-87E353104575}"/>
              </a:ext>
            </a:extLst>
          </p:cNvPr>
          <p:cNvSpPr txBox="1"/>
          <p:nvPr/>
        </p:nvSpPr>
        <p:spPr>
          <a:xfrm>
            <a:off x="333375" y="646668"/>
            <a:ext cx="10795581" cy="369332"/>
          </a:xfrm>
          <a:prstGeom prst="rect">
            <a:avLst/>
          </a:prstGeom>
          <a:noFill/>
        </p:spPr>
        <p:txBody>
          <a:bodyPr wrap="square" rtlCol="0">
            <a:spAutoFit/>
          </a:bodyPr>
          <a:lstStyle/>
          <a:p>
            <a:r>
              <a:rPr lang="en-US" dirty="0"/>
              <a:t>____________________________________________________________________________________________</a:t>
            </a:r>
          </a:p>
        </p:txBody>
      </p:sp>
      <p:sp>
        <p:nvSpPr>
          <p:cNvPr id="4" name="TextBox 3">
            <a:extLst>
              <a:ext uri="{FF2B5EF4-FFF2-40B4-BE49-F238E27FC236}">
                <a16:creationId xmlns:a16="http://schemas.microsoft.com/office/drawing/2014/main" id="{441BB8EF-B9A3-3811-3FE5-C9AACAED117A}"/>
              </a:ext>
            </a:extLst>
          </p:cNvPr>
          <p:cNvSpPr txBox="1"/>
          <p:nvPr/>
        </p:nvSpPr>
        <p:spPr>
          <a:xfrm>
            <a:off x="354302" y="1016000"/>
            <a:ext cx="10753725" cy="1477328"/>
          </a:xfrm>
          <a:prstGeom prst="rect">
            <a:avLst/>
          </a:prstGeom>
          <a:noFill/>
        </p:spPr>
        <p:txBody>
          <a:bodyPr wrap="square">
            <a:spAutoFit/>
          </a:bodyPr>
          <a:lstStyle/>
          <a:p>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It is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IMPORTANT</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 that you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add yourself AND </a:t>
            </a:r>
            <a:r>
              <a:rPr kumimoji="0" lang="en-US" sz="1800" b="1" i="1" u="sng" strike="noStrike" kern="1200" cap="none" spc="0" normalizeH="0" baseline="0" noProof="0" dirty="0">
                <a:ln>
                  <a:noFill/>
                </a:ln>
                <a:solidFill>
                  <a:srgbClr val="FF0000"/>
                </a:solidFill>
                <a:effectLst/>
                <a:uLnTx/>
                <a:uFillTx/>
                <a:latin typeface="Calibri" panose="020F0502020204030204"/>
                <a:ea typeface="+mn-ea"/>
                <a:cs typeface="+mn-cs"/>
              </a:rPr>
              <a:t>all</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of your family/dependents </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to your profile even if you are not covering them or are waiving your benefits options. </a:t>
            </a:r>
          </a:p>
          <a:p>
            <a:endParaRPr lang="en-US" b="1" dirty="0">
              <a:solidFill>
                <a:srgbClr val="000000"/>
              </a:solidFill>
              <a:latin typeface="Calibri" panose="020F0502020204030204"/>
            </a:endParaRPr>
          </a:p>
          <a:p>
            <a:r>
              <a:rPr lang="en-US" sz="1800" b="0" i="0" dirty="0">
                <a:effectLst/>
              </a:rPr>
              <a:t>Add or update any dependents and beneficiaries then choose Select Benefits &gt; to continue to coverage selection</a:t>
            </a:r>
            <a:r>
              <a:rPr lang="en-US" sz="1800" b="1" i="0" dirty="0">
                <a:solidFill>
                  <a:srgbClr val="000000"/>
                </a:solidFill>
                <a:effectLst/>
                <a:latin typeface="Calibri" panose="020F0502020204030204"/>
              </a:rPr>
              <a:t>.</a:t>
            </a: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a:p>
            <a:endParaRPr lang="en-US" dirty="0"/>
          </a:p>
        </p:txBody>
      </p:sp>
      <p:pic>
        <p:nvPicPr>
          <p:cNvPr id="7" name="Picture 6">
            <a:extLst>
              <a:ext uri="{FF2B5EF4-FFF2-40B4-BE49-F238E27FC236}">
                <a16:creationId xmlns:a16="http://schemas.microsoft.com/office/drawing/2014/main" id="{A71CB787-60E2-2DE1-402F-350207A48571}"/>
              </a:ext>
            </a:extLst>
          </p:cNvPr>
          <p:cNvPicPr>
            <a:picLocks noChangeAspect="1"/>
          </p:cNvPicPr>
          <p:nvPr/>
        </p:nvPicPr>
        <p:blipFill>
          <a:blip r:embed="rId2"/>
          <a:stretch>
            <a:fillRect/>
          </a:stretch>
        </p:blipFill>
        <p:spPr>
          <a:xfrm>
            <a:off x="333373" y="2171700"/>
            <a:ext cx="7297307" cy="2192973"/>
          </a:xfrm>
          <a:prstGeom prst="rect">
            <a:avLst/>
          </a:prstGeom>
        </p:spPr>
      </p:pic>
      <p:pic>
        <p:nvPicPr>
          <p:cNvPr id="12" name="Picture 11">
            <a:extLst>
              <a:ext uri="{FF2B5EF4-FFF2-40B4-BE49-F238E27FC236}">
                <a16:creationId xmlns:a16="http://schemas.microsoft.com/office/drawing/2014/main" id="{4F491C14-F26D-77AD-52CC-CF8A56CB142D}"/>
              </a:ext>
            </a:extLst>
          </p:cNvPr>
          <p:cNvPicPr>
            <a:picLocks noChangeAspect="1"/>
          </p:cNvPicPr>
          <p:nvPr/>
        </p:nvPicPr>
        <p:blipFill>
          <a:blip r:embed="rId3"/>
          <a:stretch>
            <a:fillRect/>
          </a:stretch>
        </p:blipFill>
        <p:spPr>
          <a:xfrm>
            <a:off x="7562851" y="2276475"/>
            <a:ext cx="3566104" cy="3193787"/>
          </a:xfrm>
          <a:prstGeom prst="rect">
            <a:avLst/>
          </a:prstGeom>
        </p:spPr>
      </p:pic>
    </p:spTree>
    <p:extLst>
      <p:ext uri="{BB962C8B-B14F-4D97-AF65-F5344CB8AC3E}">
        <p14:creationId xmlns:p14="http://schemas.microsoft.com/office/powerpoint/2010/main" val="136439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3375" y="101600"/>
            <a:ext cx="10058400" cy="914400"/>
          </a:xfrm>
          <a:ln>
            <a:noFill/>
          </a:ln>
        </p:spPr>
        <p:txBody>
          <a:bodyPr>
            <a:noAutofit/>
          </a:bodyPr>
          <a:lstStyle/>
          <a:p>
            <a:r>
              <a:rPr lang="en-US" sz="3600" dirty="0"/>
              <a:t>Step 4 – Select Benefits</a:t>
            </a:r>
          </a:p>
        </p:txBody>
      </p:sp>
      <p:sp>
        <p:nvSpPr>
          <p:cNvPr id="9" name="TextBox 8">
            <a:extLst>
              <a:ext uri="{FF2B5EF4-FFF2-40B4-BE49-F238E27FC236}">
                <a16:creationId xmlns:a16="http://schemas.microsoft.com/office/drawing/2014/main" id="{AE014FC8-4D47-F0EA-AC43-87E353104575}"/>
              </a:ext>
            </a:extLst>
          </p:cNvPr>
          <p:cNvSpPr txBox="1"/>
          <p:nvPr/>
        </p:nvSpPr>
        <p:spPr>
          <a:xfrm>
            <a:off x="333375" y="646668"/>
            <a:ext cx="10795581" cy="369332"/>
          </a:xfrm>
          <a:prstGeom prst="rect">
            <a:avLst/>
          </a:prstGeom>
          <a:noFill/>
        </p:spPr>
        <p:txBody>
          <a:bodyPr wrap="square" rtlCol="0">
            <a:spAutoFit/>
          </a:bodyPr>
          <a:lstStyle/>
          <a:p>
            <a:r>
              <a:rPr lang="en-US" dirty="0"/>
              <a:t>____________________________________________________________________________________________</a:t>
            </a:r>
          </a:p>
        </p:txBody>
      </p:sp>
      <p:sp>
        <p:nvSpPr>
          <p:cNvPr id="4" name="TextBox 3">
            <a:extLst>
              <a:ext uri="{FF2B5EF4-FFF2-40B4-BE49-F238E27FC236}">
                <a16:creationId xmlns:a16="http://schemas.microsoft.com/office/drawing/2014/main" id="{441BB8EF-B9A3-3811-3FE5-C9AACAED117A}"/>
              </a:ext>
            </a:extLst>
          </p:cNvPr>
          <p:cNvSpPr txBox="1"/>
          <p:nvPr/>
        </p:nvSpPr>
        <p:spPr>
          <a:xfrm>
            <a:off x="333375" y="1114077"/>
            <a:ext cx="5381626" cy="5262979"/>
          </a:xfrm>
          <a:prstGeom prst="rect">
            <a:avLst/>
          </a:prstGeom>
          <a:noFill/>
        </p:spPr>
        <p:txBody>
          <a:bodyPr wrap="square">
            <a:spAutoFit/>
          </a:bodyPr>
          <a:lstStyle/>
          <a:p>
            <a:pPr marL="342900" indent="-342900" algn="l">
              <a:buFont typeface="+mj-lt"/>
              <a:buAutoNum type="arabicPeriod"/>
            </a:pPr>
            <a:r>
              <a:rPr lang="en-US" b="0" i="0" dirty="0">
                <a:effectLst/>
              </a:rPr>
              <a:t>As benefits are elected, the total cost will be added and shown.</a:t>
            </a:r>
          </a:p>
          <a:p>
            <a:pPr marL="800100" lvl="1" indent="-342900" algn="l">
              <a:buFont typeface="Arial" panose="020B0604020202020204" pitchFamily="34" charset="0"/>
              <a:buChar char="•"/>
            </a:pPr>
            <a:r>
              <a:rPr lang="en-US" b="0" i="0" dirty="0">
                <a:effectLst/>
              </a:rPr>
              <a:t>To compare with what you currently pay, choose the </a:t>
            </a:r>
            <a:r>
              <a:rPr lang="en-US" b="1" i="0" dirty="0">
                <a:effectLst/>
              </a:rPr>
              <a:t>show current election</a:t>
            </a:r>
            <a:r>
              <a:rPr lang="en-US" b="0" i="0" dirty="0">
                <a:effectLst/>
              </a:rPr>
              <a:t> link.</a:t>
            </a:r>
          </a:p>
          <a:p>
            <a:pPr lvl="1" algn="l"/>
            <a:endParaRPr lang="en-US" sz="300" b="0" i="0" dirty="0">
              <a:effectLst/>
            </a:endParaRPr>
          </a:p>
          <a:p>
            <a:pPr marL="342900" indent="-342900" algn="l">
              <a:buFont typeface="+mj-lt"/>
              <a:buAutoNum type="arabicPeriod"/>
            </a:pPr>
            <a:r>
              <a:rPr lang="en-US" b="0" i="0" dirty="0">
                <a:effectLst/>
              </a:rPr>
              <a:t>Select the plan for enrollment and then the coverage options desired. When enrollment for that plan has been completed, a green check will appear next to that plan.</a:t>
            </a:r>
          </a:p>
          <a:p>
            <a:pPr marL="742950" lvl="1" indent="-285750" algn="l">
              <a:buFont typeface="Arial" panose="020B0604020202020204" pitchFamily="34" charset="0"/>
              <a:buChar char="•"/>
            </a:pPr>
            <a:r>
              <a:rPr lang="en-US" b="0" i="0" dirty="0">
                <a:effectLst/>
              </a:rPr>
              <a:t>Be sure to read any plan documents provided for review if needed.</a:t>
            </a:r>
          </a:p>
          <a:p>
            <a:pPr lvl="1" algn="l"/>
            <a:endParaRPr lang="en-US" sz="300" b="0" i="0" dirty="0">
              <a:effectLst/>
            </a:endParaRPr>
          </a:p>
          <a:p>
            <a:pPr marL="342900" indent="-342900" algn="l">
              <a:buFont typeface="+mj-lt"/>
              <a:buAutoNum type="arabicPeriod"/>
            </a:pPr>
            <a:r>
              <a:rPr lang="en-US" b="0" i="0" dirty="0">
                <a:effectLst/>
              </a:rPr>
              <a:t>Check the box next to the plan option you want. If the selected option includes dependents, they will be able to check applicable dependents.</a:t>
            </a:r>
          </a:p>
          <a:p>
            <a:pPr marL="342900" indent="-342900" algn="l">
              <a:buFont typeface="+mj-lt"/>
              <a:buAutoNum type="arabicPeriod"/>
            </a:pPr>
            <a:endParaRPr lang="en-US" sz="300" b="0" i="0" dirty="0">
              <a:effectLst/>
            </a:endParaRPr>
          </a:p>
          <a:p>
            <a:pPr marL="342900" indent="-342900" algn="l">
              <a:buFont typeface="+mj-lt"/>
              <a:buAutoNum type="arabicPeriod"/>
            </a:pPr>
            <a:r>
              <a:rPr lang="en-US" dirty="0"/>
              <a:t>If you are not interested in enrolling in a particular benefit, click on the “I do not want coverage” box.</a:t>
            </a:r>
          </a:p>
          <a:p>
            <a:pPr marL="342900" indent="-342900" algn="l">
              <a:buFont typeface="+mj-lt"/>
              <a:buAutoNum type="arabicPeriod"/>
            </a:pPr>
            <a:endParaRPr lang="en-US" sz="300" dirty="0"/>
          </a:p>
          <a:p>
            <a:pPr marL="342900" indent="-342900" algn="l">
              <a:buFont typeface="+mj-lt"/>
              <a:buAutoNum type="arabicPeriod"/>
            </a:pPr>
            <a:r>
              <a:rPr lang="en-US" dirty="0"/>
              <a:t>Once you have finished, select the “Confirm” icon to go to the next page.</a:t>
            </a:r>
          </a:p>
          <a:p>
            <a:pPr marL="342900" indent="-342900" algn="l">
              <a:buFont typeface="+mj-lt"/>
              <a:buAutoNum type="arabicPeriod"/>
            </a:pPr>
            <a:endParaRPr lang="en-US" b="0" i="0" dirty="0">
              <a:effectLst/>
            </a:endParaRPr>
          </a:p>
        </p:txBody>
      </p:sp>
      <p:pic>
        <p:nvPicPr>
          <p:cNvPr id="5" name="Picture 4">
            <a:extLst>
              <a:ext uri="{FF2B5EF4-FFF2-40B4-BE49-F238E27FC236}">
                <a16:creationId xmlns:a16="http://schemas.microsoft.com/office/drawing/2014/main" id="{AADCAC39-0A9E-E016-7DD6-5640D3E3EE6C}"/>
              </a:ext>
            </a:extLst>
          </p:cNvPr>
          <p:cNvPicPr>
            <a:picLocks noChangeAspect="1"/>
          </p:cNvPicPr>
          <p:nvPr/>
        </p:nvPicPr>
        <p:blipFill>
          <a:blip r:embed="rId2"/>
          <a:stretch>
            <a:fillRect/>
          </a:stretch>
        </p:blipFill>
        <p:spPr>
          <a:xfrm>
            <a:off x="5819774" y="1813509"/>
            <a:ext cx="6162676" cy="3938588"/>
          </a:xfrm>
          <a:prstGeom prst="rect">
            <a:avLst/>
          </a:prstGeom>
        </p:spPr>
      </p:pic>
      <p:pic>
        <p:nvPicPr>
          <p:cNvPr id="6" name="Picture 5">
            <a:extLst>
              <a:ext uri="{FF2B5EF4-FFF2-40B4-BE49-F238E27FC236}">
                <a16:creationId xmlns:a16="http://schemas.microsoft.com/office/drawing/2014/main" id="{E4B2FE69-4C22-7F3E-FEE0-872F34D8D942}"/>
              </a:ext>
            </a:extLst>
          </p:cNvPr>
          <p:cNvPicPr>
            <a:picLocks noChangeAspect="1"/>
          </p:cNvPicPr>
          <p:nvPr/>
        </p:nvPicPr>
        <p:blipFill>
          <a:blip r:embed="rId3"/>
          <a:stretch>
            <a:fillRect/>
          </a:stretch>
        </p:blipFill>
        <p:spPr>
          <a:xfrm>
            <a:off x="5695949" y="928980"/>
            <a:ext cx="6162676" cy="971550"/>
          </a:xfrm>
          <a:prstGeom prst="rect">
            <a:avLst/>
          </a:prstGeom>
        </p:spPr>
      </p:pic>
    </p:spTree>
    <p:extLst>
      <p:ext uri="{BB962C8B-B14F-4D97-AF65-F5344CB8AC3E}">
        <p14:creationId xmlns:p14="http://schemas.microsoft.com/office/powerpoint/2010/main" val="187796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3375" y="101600"/>
            <a:ext cx="10058400" cy="914400"/>
          </a:xfrm>
          <a:ln>
            <a:noFill/>
          </a:ln>
        </p:spPr>
        <p:txBody>
          <a:bodyPr>
            <a:noAutofit/>
          </a:bodyPr>
          <a:lstStyle/>
          <a:p>
            <a:r>
              <a:rPr lang="en-US" sz="3600" dirty="0"/>
              <a:t>Step 5 – Confirm</a:t>
            </a:r>
          </a:p>
        </p:txBody>
      </p:sp>
      <p:sp>
        <p:nvSpPr>
          <p:cNvPr id="9" name="TextBox 8">
            <a:extLst>
              <a:ext uri="{FF2B5EF4-FFF2-40B4-BE49-F238E27FC236}">
                <a16:creationId xmlns:a16="http://schemas.microsoft.com/office/drawing/2014/main" id="{AE014FC8-4D47-F0EA-AC43-87E353104575}"/>
              </a:ext>
            </a:extLst>
          </p:cNvPr>
          <p:cNvSpPr txBox="1"/>
          <p:nvPr/>
        </p:nvSpPr>
        <p:spPr>
          <a:xfrm>
            <a:off x="333375" y="646668"/>
            <a:ext cx="10795581" cy="369332"/>
          </a:xfrm>
          <a:prstGeom prst="rect">
            <a:avLst/>
          </a:prstGeom>
          <a:noFill/>
        </p:spPr>
        <p:txBody>
          <a:bodyPr wrap="square" rtlCol="0">
            <a:spAutoFit/>
          </a:bodyPr>
          <a:lstStyle/>
          <a:p>
            <a:r>
              <a:rPr lang="en-US" dirty="0"/>
              <a:t>____________________________________________________________________________________________</a:t>
            </a:r>
          </a:p>
        </p:txBody>
      </p:sp>
      <p:sp>
        <p:nvSpPr>
          <p:cNvPr id="4" name="TextBox 3">
            <a:extLst>
              <a:ext uri="{FF2B5EF4-FFF2-40B4-BE49-F238E27FC236}">
                <a16:creationId xmlns:a16="http://schemas.microsoft.com/office/drawing/2014/main" id="{441BB8EF-B9A3-3811-3FE5-C9AACAED117A}"/>
              </a:ext>
            </a:extLst>
          </p:cNvPr>
          <p:cNvSpPr txBox="1"/>
          <p:nvPr/>
        </p:nvSpPr>
        <p:spPr>
          <a:xfrm>
            <a:off x="333375" y="1114077"/>
            <a:ext cx="4638676" cy="2862322"/>
          </a:xfrm>
          <a:prstGeom prst="rect">
            <a:avLst/>
          </a:prstGeom>
          <a:noFill/>
        </p:spPr>
        <p:txBody>
          <a:bodyPr wrap="square">
            <a:spAutoFit/>
          </a:bodyPr>
          <a:lstStyle/>
          <a:p>
            <a:pPr marL="342900" indent="-342900" algn="l">
              <a:buFont typeface="+mj-lt"/>
              <a:buAutoNum type="arabicPeriod"/>
            </a:pPr>
            <a:r>
              <a:rPr lang="en-US" sz="2000" b="0" i="0" dirty="0">
                <a:effectLst/>
                <a:latin typeface="Calibri" panose="020F0502020204030204" pitchFamily="34" charset="0"/>
                <a:cs typeface="Calibri" panose="020F0502020204030204" pitchFamily="34" charset="0"/>
              </a:rPr>
              <a:t>If you need to make changes, choose the plan, make your changes and resubmit.</a:t>
            </a:r>
          </a:p>
          <a:p>
            <a:pPr algn="l"/>
            <a:endParaRPr lang="en-US" sz="1000" b="0" i="0" dirty="0">
              <a:effectLst/>
              <a:latin typeface="Calibri" panose="020F0502020204030204" pitchFamily="34" charset="0"/>
              <a:cs typeface="Calibri" panose="020F0502020204030204" pitchFamily="34" charset="0"/>
            </a:endParaRPr>
          </a:p>
          <a:p>
            <a:pPr marL="342900" indent="-342900" algn="l">
              <a:buFont typeface="+mj-lt"/>
              <a:buAutoNum type="arabicPeriod" startAt="2"/>
            </a:pPr>
            <a:r>
              <a:rPr lang="en-US" sz="2000" b="0" i="0" dirty="0">
                <a:effectLst/>
                <a:latin typeface="Calibri" panose="020F0502020204030204" pitchFamily="34" charset="0"/>
                <a:cs typeface="Calibri" panose="020F0502020204030204" pitchFamily="34" charset="0"/>
              </a:rPr>
              <a:t>When you are satisfied with your enrollments, select the checkbox and electronically sign to confirm that you agree to the selected coverage.</a:t>
            </a:r>
          </a:p>
          <a:p>
            <a:pPr algn="l"/>
            <a:endParaRPr lang="en-US" sz="1000" b="0" i="0" dirty="0">
              <a:effectLst/>
              <a:latin typeface="Calibri" panose="020F0502020204030204" pitchFamily="34" charset="0"/>
              <a:cs typeface="Calibri" panose="020F0502020204030204" pitchFamily="34" charset="0"/>
            </a:endParaRPr>
          </a:p>
          <a:p>
            <a:pPr marL="342900" indent="-342900" algn="l">
              <a:buFont typeface="+mj-lt"/>
              <a:buAutoNum type="arabicPeriod" startAt="3"/>
            </a:pPr>
            <a:r>
              <a:rPr lang="en-US" sz="2000" b="0" i="0" dirty="0">
                <a:effectLst/>
                <a:latin typeface="Calibri" panose="020F0502020204030204" pitchFamily="34" charset="0"/>
                <a:cs typeface="Calibri" panose="020F0502020204030204" pitchFamily="34" charset="0"/>
              </a:rPr>
              <a:t>Choose </a:t>
            </a:r>
            <a:r>
              <a:rPr lang="en-US" sz="2000" b="1" i="0" dirty="0">
                <a:effectLst/>
                <a:latin typeface="Calibri" panose="020F0502020204030204" pitchFamily="34" charset="0"/>
                <a:cs typeface="Calibri" panose="020F0502020204030204" pitchFamily="34" charset="0"/>
              </a:rPr>
              <a:t>Sign &amp; Submit Enrollments</a:t>
            </a:r>
            <a:r>
              <a:rPr lang="en-US" sz="2000" b="0" i="0" dirty="0">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B153801F-88E2-AC93-7891-55D2B57882B2}"/>
              </a:ext>
            </a:extLst>
          </p:cNvPr>
          <p:cNvPicPr>
            <a:picLocks noChangeAspect="1"/>
          </p:cNvPicPr>
          <p:nvPr/>
        </p:nvPicPr>
        <p:blipFill>
          <a:blip r:embed="rId2"/>
          <a:stretch>
            <a:fillRect/>
          </a:stretch>
        </p:blipFill>
        <p:spPr>
          <a:xfrm>
            <a:off x="5219701" y="949325"/>
            <a:ext cx="6482450" cy="3533775"/>
          </a:xfrm>
          <a:prstGeom prst="rect">
            <a:avLst/>
          </a:prstGeom>
        </p:spPr>
      </p:pic>
      <p:sp>
        <p:nvSpPr>
          <p:cNvPr id="8" name="TextBox 7">
            <a:extLst>
              <a:ext uri="{FF2B5EF4-FFF2-40B4-BE49-F238E27FC236}">
                <a16:creationId xmlns:a16="http://schemas.microsoft.com/office/drawing/2014/main" id="{0DAC1825-F368-6920-F099-1EBC1D051C0B}"/>
              </a:ext>
            </a:extLst>
          </p:cNvPr>
          <p:cNvSpPr txBox="1"/>
          <p:nvPr/>
        </p:nvSpPr>
        <p:spPr>
          <a:xfrm>
            <a:off x="333375" y="4580116"/>
            <a:ext cx="10925175" cy="1631216"/>
          </a:xfrm>
          <a:prstGeom prst="rect">
            <a:avLst/>
          </a:prstGeom>
          <a:noFill/>
        </p:spPr>
        <p:txBody>
          <a:bodyPr wrap="square">
            <a:spAutoFit/>
          </a:bodyPr>
          <a:lstStyle/>
          <a:p>
            <a:r>
              <a:rPr lang="en-US" sz="2000" dirty="0"/>
              <a:t>Once reviewed, you will e-sign to complete the confirmation process.</a:t>
            </a:r>
          </a:p>
          <a:p>
            <a:pPr marL="285750" indent="-285750">
              <a:buFont typeface="Arial" panose="020B0604020202020204" pitchFamily="34" charset="0"/>
              <a:buChar char="•"/>
            </a:pPr>
            <a:r>
              <a:rPr lang="en-US" sz="2000" dirty="0"/>
              <a:t>Select the confirmation box and enter the last four digits of your Social Security Number.</a:t>
            </a:r>
          </a:p>
          <a:p>
            <a:endParaRPr lang="en-US" sz="2000" dirty="0"/>
          </a:p>
          <a:p>
            <a:r>
              <a:rPr lang="en-US" sz="2000" dirty="0"/>
              <a:t>Your Confirmation Statement (whether Pending or Current) will appear in the Employee Documents and eSignature will be requested.</a:t>
            </a:r>
          </a:p>
        </p:txBody>
      </p:sp>
    </p:spTree>
    <p:extLst>
      <p:ext uri="{BB962C8B-B14F-4D97-AF65-F5344CB8AC3E}">
        <p14:creationId xmlns:p14="http://schemas.microsoft.com/office/powerpoint/2010/main" val="345900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40664"/>
            <a:ext cx="10058400" cy="5012459"/>
          </a:xfrm>
          <a:solidFill>
            <a:schemeClr val="bg1"/>
          </a:solidFill>
        </p:spPr>
        <p:txBody>
          <a:bodyPr>
            <a:noAutofit/>
          </a:bodyPr>
          <a:lstStyle/>
          <a:p>
            <a:r>
              <a:rPr lang="en-US" dirty="0"/>
              <a:t>Before getting started, please </a:t>
            </a:r>
            <a:r>
              <a:rPr lang="en-US" b="1" dirty="0"/>
              <a:t>review your Beneficiary information</a:t>
            </a:r>
            <a:r>
              <a:rPr lang="en-US" dirty="0"/>
              <a:t>.  Be sure to </a:t>
            </a:r>
            <a:r>
              <a:rPr lang="en-US" b="1" dirty="0">
                <a:solidFill>
                  <a:srgbClr val="FF0000"/>
                </a:solidFill>
              </a:rPr>
              <a:t>add yourself and all your family members as dependents and/or beneficiaries</a:t>
            </a:r>
            <a:r>
              <a:rPr lang="en-US" dirty="0"/>
              <a:t> . Once you are confident that your information is correct, click the next button to start the enrollment process.</a:t>
            </a:r>
          </a:p>
          <a:p>
            <a:r>
              <a:rPr lang="en-US" b="0" i="0" dirty="0">
                <a:solidFill>
                  <a:srgbClr val="000000"/>
                </a:solidFill>
                <a:effectLst/>
              </a:rPr>
              <a:t>For benefits you do not want you must select </a:t>
            </a:r>
            <a:r>
              <a:rPr lang="en-US" b="1" i="0" dirty="0">
                <a:solidFill>
                  <a:srgbClr val="000000"/>
                </a:solidFill>
                <a:effectLst/>
              </a:rPr>
              <a:t>opt-out</a:t>
            </a:r>
            <a:r>
              <a:rPr lang="en-US" b="0" i="0" dirty="0">
                <a:solidFill>
                  <a:srgbClr val="000000"/>
                </a:solidFill>
                <a:effectLst/>
              </a:rPr>
              <a:t> and then go to the next benefit. </a:t>
            </a:r>
          </a:p>
          <a:p>
            <a:r>
              <a:rPr lang="en-US" b="0" i="0" dirty="0">
                <a:solidFill>
                  <a:srgbClr val="000000"/>
                </a:solidFill>
                <a:effectLst/>
              </a:rPr>
              <a:t>At the end of the process, you will be asked to electronically sign indicating that you agree with the benefits you selected.  </a:t>
            </a:r>
          </a:p>
          <a:p>
            <a:r>
              <a:rPr lang="en-US" dirty="0"/>
              <a:t>You </a:t>
            </a:r>
            <a:r>
              <a:rPr lang="en-US" b="1" dirty="0"/>
              <a:t>cannot</a:t>
            </a:r>
            <a:r>
              <a:rPr lang="en-US" dirty="0"/>
              <a:t> elect voluntary life or critical illness for your spouse or child if you do not elect the benefit coverage for yourself. </a:t>
            </a:r>
          </a:p>
          <a:p>
            <a:r>
              <a:rPr lang="en-US" b="1" u="sng" dirty="0"/>
              <a:t>Voluntary Life:</a:t>
            </a:r>
          </a:p>
          <a:p>
            <a:pPr lvl="1">
              <a:buFont typeface="Arial" panose="020B0604020202020204" pitchFamily="34" charset="0"/>
              <a:buChar char="•"/>
            </a:pPr>
            <a:r>
              <a:rPr lang="en-US" dirty="0"/>
              <a:t>Employee Life: You can elect up to 5X your annual salary or up to the Guarantee Issue of $150,000; any amount elected above the GI and/or any future increase requires you to complete an EOI. </a:t>
            </a:r>
          </a:p>
          <a:p>
            <a:pPr lvl="1">
              <a:buFont typeface="Arial" panose="020B0604020202020204" pitchFamily="34" charset="0"/>
              <a:buChar char="•"/>
            </a:pPr>
            <a:r>
              <a:rPr lang="en-US" dirty="0"/>
              <a:t>Spouse Life: You can elect up to 100% of the employee's volume up to $50,000; any amount elected above this requires you to complete an EOI. </a:t>
            </a:r>
          </a:p>
          <a:p>
            <a:pPr lvl="1">
              <a:buFont typeface="Arial" panose="020B0604020202020204" pitchFamily="34" charset="0"/>
              <a:buChar char="•"/>
            </a:pPr>
            <a:r>
              <a:rPr lang="en-US" dirty="0"/>
              <a:t>Child Life: You can purchase a $10,000 Voluntary Life coverage for your child(ren). No EOI is required for child life coverage.</a:t>
            </a:r>
          </a:p>
        </p:txBody>
      </p:sp>
      <p:sp>
        <p:nvSpPr>
          <p:cNvPr id="5" name="Title 4">
            <a:extLst>
              <a:ext uri="{FF2B5EF4-FFF2-40B4-BE49-F238E27FC236}">
                <a16:creationId xmlns:a16="http://schemas.microsoft.com/office/drawing/2014/main" id="{4C71CC9E-1BF3-440F-AC73-B97B937C7833}"/>
              </a:ext>
            </a:extLst>
          </p:cNvPr>
          <p:cNvSpPr>
            <a:spLocks noGrp="1"/>
          </p:cNvSpPr>
          <p:nvPr>
            <p:ph type="title"/>
          </p:nvPr>
        </p:nvSpPr>
        <p:spPr>
          <a:xfrm>
            <a:off x="1097280" y="286604"/>
            <a:ext cx="10058400" cy="525160"/>
          </a:xfrm>
          <a:ln>
            <a:noFill/>
          </a:ln>
        </p:spPr>
        <p:txBody>
          <a:bodyPr>
            <a:normAutofit fontScale="90000"/>
          </a:bodyPr>
          <a:lstStyle/>
          <a:p>
            <a:r>
              <a:rPr lang="en-US" b="1" dirty="0">
                <a:solidFill>
                  <a:srgbClr val="FF0000"/>
                </a:solidFill>
              </a:rPr>
              <a:t>IMPORTANT REMINDERS!</a:t>
            </a:r>
          </a:p>
        </p:txBody>
      </p:sp>
      <p:cxnSp>
        <p:nvCxnSpPr>
          <p:cNvPr id="8" name="Straight Arrow Connector 7">
            <a:extLst>
              <a:ext uri="{FF2B5EF4-FFF2-40B4-BE49-F238E27FC236}">
                <a16:creationId xmlns:a16="http://schemas.microsoft.com/office/drawing/2014/main" id="{0EFA1C51-98BC-4AA6-B2C4-A05171C00E0D}"/>
              </a:ext>
            </a:extLst>
          </p:cNvPr>
          <p:cNvCxnSpPr/>
          <p:nvPr/>
        </p:nvCxnSpPr>
        <p:spPr>
          <a:xfrm>
            <a:off x="1097280" y="811764"/>
            <a:ext cx="10058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479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40664"/>
            <a:ext cx="10058400" cy="5012459"/>
          </a:xfrm>
          <a:solidFill>
            <a:schemeClr val="bg1"/>
          </a:solidFill>
        </p:spPr>
        <p:txBody>
          <a:bodyPr>
            <a:noAutofit/>
          </a:bodyPr>
          <a:lstStyle/>
          <a:p>
            <a:pPr algn="l">
              <a:spcAft>
                <a:spcPts val="0"/>
              </a:spcAft>
            </a:pPr>
            <a:r>
              <a:rPr lang="en-US" b="1" i="0" dirty="0">
                <a:solidFill>
                  <a:srgbClr val="000000"/>
                </a:solidFill>
                <a:effectLst/>
              </a:rPr>
              <a:t>Critical Illness: </a:t>
            </a:r>
            <a:endParaRPr lang="en-US" b="0" i="0" dirty="0">
              <a:solidFill>
                <a:srgbClr val="000000"/>
              </a:solidFill>
              <a:effectLst/>
            </a:endParaRPr>
          </a:p>
          <a:p>
            <a:pPr algn="l">
              <a:buFont typeface="Arial" panose="020B0604020202020204" pitchFamily="34" charset="0"/>
              <a:buChar char="•"/>
            </a:pPr>
            <a:r>
              <a:rPr lang="en-US" b="0" i="0" u="sng" dirty="0">
                <a:solidFill>
                  <a:srgbClr val="000000"/>
                </a:solidFill>
                <a:effectLst/>
              </a:rPr>
              <a:t>Employee</a:t>
            </a:r>
            <a:r>
              <a:rPr lang="en-US" b="0" i="0" dirty="0">
                <a:solidFill>
                  <a:srgbClr val="000000"/>
                </a:solidFill>
                <a:effectLst/>
              </a:rPr>
              <a:t>: The Guarantee Issue for employees is $30,000; you can increase coverage by $5,000; the maximum coverage amount is $50,000.</a:t>
            </a:r>
          </a:p>
          <a:p>
            <a:pPr algn="l">
              <a:buFont typeface="Arial" panose="020B0604020202020204" pitchFamily="34" charset="0"/>
              <a:buChar char="•"/>
            </a:pPr>
            <a:r>
              <a:rPr lang="en-US" b="0" i="0" u="sng" dirty="0">
                <a:solidFill>
                  <a:srgbClr val="000000"/>
                </a:solidFill>
                <a:effectLst/>
              </a:rPr>
              <a:t>Spouse</a:t>
            </a:r>
            <a:r>
              <a:rPr lang="en-US" b="0" i="0" dirty="0">
                <a:solidFill>
                  <a:srgbClr val="000000"/>
                </a:solidFill>
                <a:effectLst/>
              </a:rPr>
              <a:t>: The Guarantee Issue for employees is $25,000; you can increase coverage by $1,000 each enrollment; the maximum coverage amount is $25,000.</a:t>
            </a:r>
          </a:p>
          <a:p>
            <a:pPr algn="l">
              <a:buFont typeface="Arial" panose="020B0604020202020204" pitchFamily="34" charset="0"/>
              <a:buChar char="•"/>
            </a:pPr>
            <a:r>
              <a:rPr lang="en-US" b="0" i="0" u="sng" dirty="0">
                <a:solidFill>
                  <a:srgbClr val="000000"/>
                </a:solidFill>
                <a:effectLst/>
              </a:rPr>
              <a:t>Child</a:t>
            </a:r>
            <a:r>
              <a:rPr lang="en-US" b="0" i="0" dirty="0">
                <a:solidFill>
                  <a:srgbClr val="000000"/>
                </a:solidFill>
                <a:effectLst/>
              </a:rPr>
              <a:t>:  The Guarantee Issue for employees is $13,000; the maximum coverage amount is 25% of employee coverage up to $13,000.</a:t>
            </a:r>
          </a:p>
          <a:p>
            <a:pPr algn="l">
              <a:spcAft>
                <a:spcPts val="0"/>
              </a:spcAft>
            </a:pPr>
            <a:r>
              <a:rPr lang="en-US" b="1" i="0" dirty="0">
                <a:solidFill>
                  <a:srgbClr val="000000"/>
                </a:solidFill>
                <a:effectLst/>
              </a:rPr>
              <a:t>REMEMBER</a:t>
            </a:r>
            <a:r>
              <a:rPr lang="en-US" b="0" i="0" dirty="0">
                <a:solidFill>
                  <a:srgbClr val="000000"/>
                </a:solidFill>
                <a:effectLst/>
              </a:rPr>
              <a:t>: Newly elected Critical Illness or Voluntary Life coverage for employees or spouses, or electing coverage higher than allowed limits requires you to complete an EOI. This form is available upon request in the HR Office.</a:t>
            </a:r>
          </a:p>
          <a:p>
            <a:pPr algn="l">
              <a:spcAft>
                <a:spcPts val="0"/>
              </a:spcAft>
            </a:pPr>
            <a:r>
              <a:rPr lang="en-US" sz="1800" b="0" i="0" dirty="0">
                <a:solidFill>
                  <a:srgbClr val="000000"/>
                </a:solidFill>
                <a:effectLst/>
              </a:rPr>
              <a:t>EOI form can also be located </a:t>
            </a:r>
            <a:r>
              <a:rPr lang="en-US" sz="1600" b="0" i="0" dirty="0">
                <a:solidFill>
                  <a:srgbClr val="000000"/>
                </a:solidFill>
                <a:effectLst/>
                <a:latin typeface="MuseoSans500"/>
              </a:rPr>
              <a:t>at </a:t>
            </a:r>
            <a:r>
              <a:rPr lang="en-US" b="1" i="0" dirty="0">
                <a:effectLst/>
                <a:latin typeface="MuseoSans500"/>
                <a:hlinkClick r:id="rId2"/>
              </a:rPr>
              <a:t>www.mutualofomaha.com/eoi</a:t>
            </a:r>
            <a:r>
              <a:rPr lang="en-US" sz="1600" b="0" i="0" dirty="0">
                <a:solidFill>
                  <a:srgbClr val="000000"/>
                </a:solidFill>
                <a:effectLst/>
                <a:latin typeface="MuseoSans500"/>
                <a:hlinkClick r:id="rId2"/>
              </a:rPr>
              <a:t> </a:t>
            </a:r>
            <a:endParaRPr lang="en-US" b="0" i="0" dirty="0">
              <a:solidFill>
                <a:srgbClr val="000000"/>
              </a:solidFill>
              <a:effectLst/>
            </a:endParaRPr>
          </a:p>
          <a:p>
            <a:endParaRPr lang="en-US" sz="2400" dirty="0"/>
          </a:p>
        </p:txBody>
      </p:sp>
      <p:sp>
        <p:nvSpPr>
          <p:cNvPr id="5" name="Title 4">
            <a:extLst>
              <a:ext uri="{FF2B5EF4-FFF2-40B4-BE49-F238E27FC236}">
                <a16:creationId xmlns:a16="http://schemas.microsoft.com/office/drawing/2014/main" id="{4C71CC9E-1BF3-440F-AC73-B97B937C7833}"/>
              </a:ext>
            </a:extLst>
          </p:cNvPr>
          <p:cNvSpPr>
            <a:spLocks noGrp="1"/>
          </p:cNvSpPr>
          <p:nvPr>
            <p:ph type="title"/>
          </p:nvPr>
        </p:nvSpPr>
        <p:spPr>
          <a:xfrm>
            <a:off x="1097280" y="286604"/>
            <a:ext cx="10058400" cy="525160"/>
          </a:xfrm>
          <a:ln>
            <a:noFill/>
          </a:ln>
        </p:spPr>
        <p:txBody>
          <a:bodyPr>
            <a:normAutofit fontScale="90000"/>
          </a:bodyPr>
          <a:lstStyle/>
          <a:p>
            <a:r>
              <a:rPr lang="en-US" b="1" dirty="0">
                <a:solidFill>
                  <a:srgbClr val="FF0000"/>
                </a:solidFill>
              </a:rPr>
              <a:t>IMPORTANT REMINDERS!</a:t>
            </a:r>
          </a:p>
        </p:txBody>
      </p:sp>
      <p:cxnSp>
        <p:nvCxnSpPr>
          <p:cNvPr id="8" name="Straight Arrow Connector 7">
            <a:extLst>
              <a:ext uri="{FF2B5EF4-FFF2-40B4-BE49-F238E27FC236}">
                <a16:creationId xmlns:a16="http://schemas.microsoft.com/office/drawing/2014/main" id="{0EFA1C51-98BC-4AA6-B2C4-A05171C00E0D}"/>
              </a:ext>
            </a:extLst>
          </p:cNvPr>
          <p:cNvCxnSpPr/>
          <p:nvPr/>
        </p:nvCxnSpPr>
        <p:spPr>
          <a:xfrm>
            <a:off x="1097280" y="811764"/>
            <a:ext cx="10058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056966"/>
      </p:ext>
    </p:extLst>
  </p:cSld>
  <p:clrMapOvr>
    <a:masterClrMapping/>
  </p:clrMapOvr>
</p:sld>
</file>

<file path=ppt/theme/theme1.xml><?xml version="1.0" encoding="utf-8"?>
<a:theme xmlns:a="http://schemas.openxmlformats.org/drawingml/2006/main" name="Retrospect">
  <a:themeElements>
    <a:clrScheme name="Custom 3">
      <a:dk1>
        <a:srgbClr val="000000"/>
      </a:dk1>
      <a:lt1>
        <a:sysClr val="window" lastClr="FFFFFF"/>
      </a:lt1>
      <a:dk2>
        <a:srgbClr val="637052"/>
      </a:dk2>
      <a:lt2>
        <a:srgbClr val="CCDDEA"/>
      </a:lt2>
      <a:accent1>
        <a:srgbClr val="BABABA"/>
      </a:accent1>
      <a:accent2>
        <a:srgbClr val="8D1F29"/>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entenary themem for powerpoint">
  <a:themeElements>
    <a:clrScheme name="Custom 3">
      <a:dk1>
        <a:srgbClr val="000000"/>
      </a:dk1>
      <a:lt1>
        <a:sysClr val="window" lastClr="FFFFFF"/>
      </a:lt1>
      <a:dk2>
        <a:srgbClr val="637052"/>
      </a:dk2>
      <a:lt2>
        <a:srgbClr val="CCDDEA"/>
      </a:lt2>
      <a:accent1>
        <a:srgbClr val="BABABA"/>
      </a:accent1>
      <a:accent2>
        <a:srgbClr val="8D1F29"/>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entenary themem for powerpoint" id="{A441E57A-B83C-4225-9CCF-D8E334188DE8}" vid="{D43F373E-58B6-44FB-9F3C-F91079DDFD6B}"/>
    </a:ext>
  </a:extLst>
</a:theme>
</file>

<file path=docProps/app.xml><?xml version="1.0" encoding="utf-8"?>
<Properties xmlns="http://schemas.openxmlformats.org/officeDocument/2006/extended-properties" xmlns:vt="http://schemas.openxmlformats.org/officeDocument/2006/docPropsVTypes">
  <Template>Retrospect</Template>
  <TotalTime>459</TotalTime>
  <Words>1030</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MuseoSans500</vt:lpstr>
      <vt:lpstr>Wingdings</vt:lpstr>
      <vt:lpstr>Retrospect</vt:lpstr>
      <vt:lpstr>Centenary themem for powerpoint</vt:lpstr>
      <vt:lpstr>Benefits Open Enrollment Instructions</vt:lpstr>
      <vt:lpstr>Enrollment Overview</vt:lpstr>
      <vt:lpstr>Step 1 – Welcome to open Enrollment</vt:lpstr>
      <vt:lpstr>Step 2 – Review Profile</vt:lpstr>
      <vt:lpstr>Step 3 – Family Members</vt:lpstr>
      <vt:lpstr>Step 4 – Select Benefits</vt:lpstr>
      <vt:lpstr>Step 5 – Confirm</vt:lpstr>
      <vt:lpstr>IMPORTANT REMINDERS!</vt:lpstr>
      <vt:lpstr>IMPORTANT REMINDERS!</vt:lpstr>
      <vt:lpstr>IMPORTANT REMINDERS!</vt:lpstr>
    </vt:vector>
  </TitlesOfParts>
  <Company>Centenary College of Louisiana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Open Enrollment</dc:title>
  <dc:creator>Jennifer Hill</dc:creator>
  <cp:lastModifiedBy>Patricia Netherton</cp:lastModifiedBy>
  <cp:revision>37</cp:revision>
  <dcterms:created xsi:type="dcterms:W3CDTF">2019-11-18T15:47:25Z</dcterms:created>
  <dcterms:modified xsi:type="dcterms:W3CDTF">2023-08-07T19:07:48Z</dcterms:modified>
</cp:coreProperties>
</file>