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 id="2147483682" r:id="rId2"/>
  </p:sldMasterIdLst>
  <p:sldIdLst>
    <p:sldId id="256" r:id="rId3"/>
    <p:sldId id="299" r:id="rId4"/>
    <p:sldId id="297" r:id="rId5"/>
    <p:sldId id="298" r:id="rId6"/>
    <p:sldId id="296" r:id="rId7"/>
    <p:sldId id="282" r:id="rId8"/>
    <p:sldId id="283" r:id="rId9"/>
    <p:sldId id="258" r:id="rId10"/>
    <p:sldId id="288" r:id="rId11"/>
    <p:sldId id="289" r:id="rId12"/>
    <p:sldId id="290" r:id="rId13"/>
    <p:sldId id="284" r:id="rId14"/>
    <p:sldId id="291" r:id="rId15"/>
    <p:sldId id="285" r:id="rId16"/>
    <p:sldId id="295" r:id="rId17"/>
    <p:sldId id="293" r:id="rId18"/>
    <p:sldId id="294" r:id="rId19"/>
    <p:sldId id="286" r:id="rId20"/>
    <p:sldId id="287" r:id="rId21"/>
    <p:sldId id="29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FcYwUcp8Bkp30wyisg/Bg==" hashData="QY3c3+N8PlX54IMazJaVIYpdDtKaaIQXV5Fm6byMNzJmkkGXYB7zlyCREvEp0/AH4kIBrTuaj4dWdrDeLxku1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16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7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206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93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4769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9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08265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12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109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414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8/25/2023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18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533494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18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8382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32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8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0844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10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65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878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8/25/2023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675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035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3415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8/25/2023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9049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pnetherton@centenary.edu" TargetMode="External"/><Relationship Id="rId2" Type="http://schemas.openxmlformats.org/officeDocument/2006/relationships/hyperlink" Target="mailto:lmontgomery@centenary.edu" TargetMode="External"/><Relationship Id="rId1" Type="http://schemas.openxmlformats.org/officeDocument/2006/relationships/slideLayout" Target="../slideLayouts/slideLayout7.xml"/><Relationship Id="rId4" Type="http://schemas.openxmlformats.org/officeDocument/2006/relationships/hyperlink" Target="mailto:dhalljackson@centenary.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play.google.com/store/apps/details?id=com.apspayroll.essmobile"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itunes.apple.com/us/app/eselfserve-mobile/id1377718614?ls=1&amp;mt=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A0A6C-3337-4A93-A40A-43F03935B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30546" cy="6858000"/>
          </a:xfrm>
          <a:prstGeom prst="rect">
            <a:avLst/>
          </a:prstGeom>
        </p:spPr>
      </p:pic>
      <p:sp>
        <p:nvSpPr>
          <p:cNvPr id="2" name="Title 1"/>
          <p:cNvSpPr>
            <a:spLocks noGrp="1"/>
          </p:cNvSpPr>
          <p:nvPr>
            <p:ph type="ctrTitle"/>
          </p:nvPr>
        </p:nvSpPr>
        <p:spPr/>
        <p:txBody>
          <a:bodyPr>
            <a:normAutofit fontScale="90000"/>
          </a:bodyPr>
          <a:lstStyle/>
          <a:p>
            <a:r>
              <a:rPr lang="en-US" dirty="0"/>
              <a:t>Manager eSelfServe Mobile</a:t>
            </a:r>
            <a:br>
              <a:rPr lang="en-US" dirty="0"/>
            </a:br>
            <a:r>
              <a:rPr lang="en-US" sz="3100" dirty="0"/>
              <a:t>The Mobile App that allows Managers access to essential team information, tasks on the go, and alerts them to any items that may require their attention, allowing Managers to manage time and labor efficiently on the go.</a:t>
            </a:r>
            <a:endParaRPr lang="en-US" dirty="0"/>
          </a:p>
        </p:txBody>
      </p:sp>
    </p:spTree>
    <p:extLst>
      <p:ext uri="{BB962C8B-B14F-4D97-AF65-F5344CB8AC3E}">
        <p14:creationId xmlns:p14="http://schemas.microsoft.com/office/powerpoint/2010/main" val="335557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Timecards - Approved</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6" name="TextBox 5">
            <a:extLst>
              <a:ext uri="{FF2B5EF4-FFF2-40B4-BE49-F238E27FC236}">
                <a16:creationId xmlns:a16="http://schemas.microsoft.com/office/drawing/2014/main" id="{FDBC54FA-04ED-D175-D476-9E205AB40E23}"/>
              </a:ext>
            </a:extLst>
          </p:cNvPr>
          <p:cNvSpPr txBox="1"/>
          <p:nvPr/>
        </p:nvSpPr>
        <p:spPr>
          <a:xfrm>
            <a:off x="1097280" y="819142"/>
            <a:ext cx="7672251" cy="1477328"/>
          </a:xfrm>
          <a:prstGeom prst="rect">
            <a:avLst/>
          </a:prstGeom>
          <a:noFill/>
        </p:spPr>
        <p:txBody>
          <a:bodyPr wrap="square">
            <a:spAutoFit/>
          </a:bodyPr>
          <a:lstStyle/>
          <a:p>
            <a:r>
              <a:rPr lang="en-US" b="1" dirty="0"/>
              <a:t>Approved Time</a:t>
            </a:r>
          </a:p>
          <a:p>
            <a:r>
              <a:rPr lang="en-US" dirty="0"/>
              <a:t>Here, managers can tap the checkmark next to the employee's name and then select the “Unapprove X Timecard(s)” button. Tapping this will send the approved Timecards back to the Unapproved section, where managers can make additional changes.</a:t>
            </a:r>
          </a:p>
        </p:txBody>
      </p:sp>
      <p:pic>
        <p:nvPicPr>
          <p:cNvPr id="5" name="Picture 4">
            <a:extLst>
              <a:ext uri="{FF2B5EF4-FFF2-40B4-BE49-F238E27FC236}">
                <a16:creationId xmlns:a16="http://schemas.microsoft.com/office/drawing/2014/main" id="{364A4B94-B8F0-0EFC-B17E-16D7F4CD9BBF}"/>
              </a:ext>
            </a:extLst>
          </p:cNvPr>
          <p:cNvPicPr>
            <a:picLocks noChangeAspect="1"/>
          </p:cNvPicPr>
          <p:nvPr/>
        </p:nvPicPr>
        <p:blipFill>
          <a:blip r:embed="rId2"/>
          <a:stretch>
            <a:fillRect/>
          </a:stretch>
        </p:blipFill>
        <p:spPr>
          <a:xfrm>
            <a:off x="8926286" y="819142"/>
            <a:ext cx="2769325" cy="5319056"/>
          </a:xfrm>
          <a:prstGeom prst="rect">
            <a:avLst/>
          </a:prstGeom>
        </p:spPr>
      </p:pic>
    </p:spTree>
    <p:extLst>
      <p:ext uri="{BB962C8B-B14F-4D97-AF65-F5344CB8AC3E}">
        <p14:creationId xmlns:p14="http://schemas.microsoft.com/office/powerpoint/2010/main" val="149763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Timecards – No Time</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6" name="TextBox 5">
            <a:extLst>
              <a:ext uri="{FF2B5EF4-FFF2-40B4-BE49-F238E27FC236}">
                <a16:creationId xmlns:a16="http://schemas.microsoft.com/office/drawing/2014/main" id="{FDBC54FA-04ED-D175-D476-9E205AB40E23}"/>
              </a:ext>
            </a:extLst>
          </p:cNvPr>
          <p:cNvSpPr txBox="1"/>
          <p:nvPr/>
        </p:nvSpPr>
        <p:spPr>
          <a:xfrm>
            <a:off x="1097280" y="711201"/>
            <a:ext cx="7672251" cy="2585323"/>
          </a:xfrm>
          <a:prstGeom prst="rect">
            <a:avLst/>
          </a:prstGeom>
          <a:noFill/>
        </p:spPr>
        <p:txBody>
          <a:bodyPr wrap="square">
            <a:spAutoFit/>
          </a:bodyPr>
          <a:lstStyle/>
          <a:p>
            <a:r>
              <a:rPr lang="en-US" b="1" dirty="0"/>
              <a:t>No Time</a:t>
            </a:r>
          </a:p>
          <a:p>
            <a:r>
              <a:rPr lang="en-US" dirty="0"/>
              <a:t>This screen displays a list of part-time employees who have not logged time to their timecards for the current pay period. Tapping on the employee record will show the Timecard Edit screen for the current employee’s pay period. This visibility will help managers ensure time is properly logged for employees and identify any potential productivity issues.</a:t>
            </a:r>
          </a:p>
          <a:p>
            <a:endParaRPr lang="en-US" dirty="0"/>
          </a:p>
          <a:p>
            <a:r>
              <a:rPr lang="en-US" dirty="0"/>
              <a:t>This functionality eliminates errors from paper timesheets and maximizes managers’ time and efficiency on the go.</a:t>
            </a:r>
          </a:p>
        </p:txBody>
      </p:sp>
      <p:pic>
        <p:nvPicPr>
          <p:cNvPr id="3" name="Picture 2">
            <a:extLst>
              <a:ext uri="{FF2B5EF4-FFF2-40B4-BE49-F238E27FC236}">
                <a16:creationId xmlns:a16="http://schemas.microsoft.com/office/drawing/2014/main" id="{00329637-E7DD-CBCA-F87F-30AE558C2CBA}"/>
              </a:ext>
            </a:extLst>
          </p:cNvPr>
          <p:cNvPicPr>
            <a:picLocks noChangeAspect="1"/>
          </p:cNvPicPr>
          <p:nvPr/>
        </p:nvPicPr>
        <p:blipFill>
          <a:blip r:embed="rId2"/>
          <a:stretch>
            <a:fillRect/>
          </a:stretch>
        </p:blipFill>
        <p:spPr>
          <a:xfrm>
            <a:off x="9026718" y="819142"/>
            <a:ext cx="2710939" cy="5329109"/>
          </a:xfrm>
          <a:prstGeom prst="rect">
            <a:avLst/>
          </a:prstGeom>
        </p:spPr>
      </p:pic>
    </p:spTree>
    <p:extLst>
      <p:ext uri="{BB962C8B-B14F-4D97-AF65-F5344CB8AC3E}">
        <p14:creationId xmlns:p14="http://schemas.microsoft.com/office/powerpoint/2010/main" val="203469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View Timecards Instantly</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1097280" y="759934"/>
            <a:ext cx="10398034" cy="923330"/>
          </a:xfrm>
          <a:prstGeom prst="rect">
            <a:avLst/>
          </a:prstGeom>
        </p:spPr>
        <p:txBody>
          <a:bodyPr wrap="square">
            <a:spAutoFit/>
          </a:bodyPr>
          <a:lstStyle/>
          <a:p>
            <a:r>
              <a:rPr lang="en-US" dirty="0"/>
              <a:t>Managers can view their employees’ timecards for the current pay period to see the time worked. They can also modify a timecard for the current pay period before submitting it. This review and approval functionality allows managers to quickly edit timecards without using a computer to move on with their day.</a:t>
            </a:r>
          </a:p>
        </p:txBody>
      </p:sp>
      <p:sp>
        <p:nvSpPr>
          <p:cNvPr id="14" name="TextBox 13">
            <a:extLst>
              <a:ext uri="{FF2B5EF4-FFF2-40B4-BE49-F238E27FC236}">
                <a16:creationId xmlns:a16="http://schemas.microsoft.com/office/drawing/2014/main" id="{57AF20EC-9965-35F0-716A-DF89B9C88475}"/>
              </a:ext>
            </a:extLst>
          </p:cNvPr>
          <p:cNvSpPr txBox="1"/>
          <p:nvPr/>
        </p:nvSpPr>
        <p:spPr>
          <a:xfrm>
            <a:off x="3614056" y="1731997"/>
            <a:ext cx="8046722" cy="3416320"/>
          </a:xfrm>
          <a:prstGeom prst="rect">
            <a:avLst/>
          </a:prstGeom>
          <a:noFill/>
        </p:spPr>
        <p:txBody>
          <a:bodyPr wrap="square">
            <a:spAutoFit/>
          </a:bodyPr>
          <a:lstStyle/>
          <a:p>
            <a:r>
              <a:rPr lang="en-US" dirty="0"/>
              <a:t>Managers can also navigate through previous pay periods and view timecard details.</a:t>
            </a:r>
          </a:p>
          <a:p>
            <a:endParaRPr lang="en-US" sz="900" dirty="0"/>
          </a:p>
          <a:p>
            <a:r>
              <a:rPr lang="en-US" dirty="0"/>
              <a:t>Timecard views include:</a:t>
            </a:r>
          </a:p>
          <a:p>
            <a:pPr marL="285750" indent="-285750">
              <a:buFont typeface="Arial" panose="020B0604020202020204" pitchFamily="34" charset="0"/>
              <a:buChar char="•"/>
            </a:pPr>
            <a:r>
              <a:rPr lang="en-US" dirty="0"/>
              <a:t>The total hours worked, including regular and additional time.</a:t>
            </a:r>
          </a:p>
          <a:p>
            <a:pPr marL="285750" indent="-285750">
              <a:buFont typeface="Arial" panose="020B0604020202020204" pitchFamily="34" charset="0"/>
              <a:buChar char="•"/>
            </a:pPr>
            <a:r>
              <a:rPr lang="en-US" dirty="0"/>
              <a:t>Details for days, shifts, and any additional hours added to employee timecards.</a:t>
            </a:r>
          </a:p>
          <a:p>
            <a:endParaRPr lang="en-US" sz="900" dirty="0"/>
          </a:p>
          <a:p>
            <a:r>
              <a:rPr lang="en-US" dirty="0"/>
              <a:t>Managers will also receive an alert if they try to approve a timecard with outstanding issues, such as a missed punch. By tapping the alert icon, they can review the reason the timecard cannot be approved. Managers will then choose either View Timecard, View Time Off, or select OK to leave the issue unresolved. Once the issue has been resolved, a gray checkmark icon will appear, letting the manager know the timecard is ready to approve. Managers can also navigate through previous pay periods and view timecard details.</a:t>
            </a:r>
          </a:p>
        </p:txBody>
      </p:sp>
      <p:pic>
        <p:nvPicPr>
          <p:cNvPr id="16" name="Picture 15">
            <a:extLst>
              <a:ext uri="{FF2B5EF4-FFF2-40B4-BE49-F238E27FC236}">
                <a16:creationId xmlns:a16="http://schemas.microsoft.com/office/drawing/2014/main" id="{918B659B-8C22-4476-B70F-AE76051EF002}"/>
              </a:ext>
            </a:extLst>
          </p:cNvPr>
          <p:cNvPicPr>
            <a:picLocks noChangeAspect="1"/>
          </p:cNvPicPr>
          <p:nvPr/>
        </p:nvPicPr>
        <p:blipFill>
          <a:blip r:embed="rId2"/>
          <a:stretch>
            <a:fillRect/>
          </a:stretch>
        </p:blipFill>
        <p:spPr>
          <a:xfrm>
            <a:off x="1219200" y="1731998"/>
            <a:ext cx="2231098" cy="4489740"/>
          </a:xfrm>
          <a:prstGeom prst="rect">
            <a:avLst/>
          </a:prstGeom>
        </p:spPr>
      </p:pic>
    </p:spTree>
    <p:extLst>
      <p:ext uri="{BB962C8B-B14F-4D97-AF65-F5344CB8AC3E}">
        <p14:creationId xmlns:p14="http://schemas.microsoft.com/office/powerpoint/2010/main" val="274674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View/Edit Timecards</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1219200" y="808668"/>
            <a:ext cx="9082524" cy="1061829"/>
          </a:xfrm>
          <a:prstGeom prst="rect">
            <a:avLst/>
          </a:prstGeom>
        </p:spPr>
        <p:txBody>
          <a:bodyPr wrap="square">
            <a:spAutoFit/>
          </a:bodyPr>
          <a:lstStyle/>
          <a:p>
            <a:r>
              <a:rPr lang="en-US" dirty="0"/>
              <a:t>Select the Timecards option from the Main Menu.</a:t>
            </a:r>
          </a:p>
          <a:p>
            <a:endParaRPr lang="en-US" sz="900" dirty="0"/>
          </a:p>
          <a:p>
            <a:pPr marL="285750" indent="-285750">
              <a:buFont typeface="Arial" panose="020B0604020202020204" pitchFamily="34" charset="0"/>
              <a:buChar char="•"/>
            </a:pPr>
            <a:r>
              <a:rPr lang="en-US" dirty="0"/>
              <a:t>Tap the desired employee record to view/edit that employee's Time Card.</a:t>
            </a:r>
          </a:p>
          <a:p>
            <a:pPr marL="285750" indent="-285750">
              <a:buFont typeface="Arial" panose="020B0604020202020204" pitchFamily="34" charset="0"/>
              <a:buChar char="•"/>
            </a:pPr>
            <a:r>
              <a:rPr lang="en-US" dirty="0"/>
              <a:t>Or go to the Approved Timecards screen, tap the desired timecard you wish to edit.</a:t>
            </a:r>
          </a:p>
        </p:txBody>
      </p:sp>
      <p:pic>
        <p:nvPicPr>
          <p:cNvPr id="12" name="Picture 11">
            <a:extLst>
              <a:ext uri="{FF2B5EF4-FFF2-40B4-BE49-F238E27FC236}">
                <a16:creationId xmlns:a16="http://schemas.microsoft.com/office/drawing/2014/main" id="{82C32A8E-5DFA-F7FD-7DC9-E3B4388B6B50}"/>
              </a:ext>
            </a:extLst>
          </p:cNvPr>
          <p:cNvPicPr>
            <a:picLocks noChangeAspect="1"/>
          </p:cNvPicPr>
          <p:nvPr/>
        </p:nvPicPr>
        <p:blipFill>
          <a:blip r:embed="rId2"/>
          <a:stretch>
            <a:fillRect/>
          </a:stretch>
        </p:blipFill>
        <p:spPr>
          <a:xfrm>
            <a:off x="3621901" y="2067576"/>
            <a:ext cx="5009158" cy="4154162"/>
          </a:xfrm>
          <a:prstGeom prst="rect">
            <a:avLst/>
          </a:prstGeom>
        </p:spPr>
      </p:pic>
    </p:spTree>
    <p:extLst>
      <p:ext uri="{BB962C8B-B14F-4D97-AF65-F5344CB8AC3E}">
        <p14:creationId xmlns:p14="http://schemas.microsoft.com/office/powerpoint/2010/main" val="1667436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Staff</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1097279" y="800154"/>
            <a:ext cx="10493829" cy="1200329"/>
          </a:xfrm>
          <a:prstGeom prst="rect">
            <a:avLst/>
          </a:prstGeom>
        </p:spPr>
        <p:txBody>
          <a:bodyPr wrap="square">
            <a:spAutoFit/>
          </a:bodyPr>
          <a:lstStyle/>
          <a:p>
            <a:r>
              <a:rPr lang="en-US" dirty="0"/>
              <a:t>Managers have quick access to essential employee record information. This transparency allows managers to stay more connected with their employees and ensure a collaborative work relationship. Accessing the Staff section of MSS will provide users a list of their employees. </a:t>
            </a:r>
          </a:p>
          <a:p>
            <a:endParaRPr lang="en-US" dirty="0"/>
          </a:p>
        </p:txBody>
      </p:sp>
      <p:sp>
        <p:nvSpPr>
          <p:cNvPr id="10" name="TextBox 9">
            <a:extLst>
              <a:ext uri="{FF2B5EF4-FFF2-40B4-BE49-F238E27FC236}">
                <a16:creationId xmlns:a16="http://schemas.microsoft.com/office/drawing/2014/main" id="{7D6350F3-C7CD-AC00-F100-2B325AE0FA51}"/>
              </a:ext>
            </a:extLst>
          </p:cNvPr>
          <p:cNvSpPr txBox="1"/>
          <p:nvPr/>
        </p:nvSpPr>
        <p:spPr>
          <a:xfrm>
            <a:off x="1097279" y="1841308"/>
            <a:ext cx="5895704" cy="3016210"/>
          </a:xfrm>
          <a:prstGeom prst="rect">
            <a:avLst/>
          </a:prstGeom>
          <a:noFill/>
        </p:spPr>
        <p:txBody>
          <a:bodyPr wrap="square">
            <a:spAutoFit/>
          </a:bodyPr>
          <a:lstStyle/>
          <a:p>
            <a:r>
              <a:rPr lang="en-US" dirty="0"/>
              <a:t>Managers can access the following information by tapping on a specific employee: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Info</a:t>
            </a:r>
            <a:r>
              <a:rPr lang="en-US" dirty="0"/>
              <a:t>: Personal demographic information, such as address and phone numbers, and employee details such as hire date and base department.</a:t>
            </a:r>
          </a:p>
          <a:p>
            <a:endParaRPr lang="en-US" sz="500" dirty="0"/>
          </a:p>
          <a:p>
            <a:pPr marL="285750" indent="-285750">
              <a:buFont typeface="Arial" panose="020B0604020202020204" pitchFamily="34" charset="0"/>
              <a:buChar char="•"/>
            </a:pPr>
            <a:r>
              <a:rPr lang="en-US" b="1" dirty="0"/>
              <a:t>Contacts</a:t>
            </a:r>
            <a:r>
              <a:rPr lang="en-US" dirty="0"/>
              <a:t>: Emergency contact information, including phone numbers.</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b="1" dirty="0"/>
              <a:t>Time Off</a:t>
            </a:r>
            <a:r>
              <a:rPr lang="en-US" dirty="0"/>
              <a:t>: Unapproved and approved time-off requests, as well as accrual balances</a:t>
            </a:r>
          </a:p>
        </p:txBody>
      </p:sp>
      <p:pic>
        <p:nvPicPr>
          <p:cNvPr id="4" name="Picture 3">
            <a:extLst>
              <a:ext uri="{FF2B5EF4-FFF2-40B4-BE49-F238E27FC236}">
                <a16:creationId xmlns:a16="http://schemas.microsoft.com/office/drawing/2014/main" id="{57DD6B40-1CE2-956D-6E02-B488D7EC24DC}"/>
              </a:ext>
            </a:extLst>
          </p:cNvPr>
          <p:cNvPicPr>
            <a:picLocks noChangeAspect="1"/>
          </p:cNvPicPr>
          <p:nvPr/>
        </p:nvPicPr>
        <p:blipFill>
          <a:blip r:embed="rId2"/>
          <a:stretch>
            <a:fillRect/>
          </a:stretch>
        </p:blipFill>
        <p:spPr>
          <a:xfrm>
            <a:off x="7057054" y="1526123"/>
            <a:ext cx="4830146" cy="4334746"/>
          </a:xfrm>
          <a:prstGeom prst="rect">
            <a:avLst/>
          </a:prstGeom>
        </p:spPr>
      </p:pic>
    </p:spTree>
    <p:extLst>
      <p:ext uri="{BB962C8B-B14F-4D97-AF65-F5344CB8AC3E}">
        <p14:creationId xmlns:p14="http://schemas.microsoft.com/office/powerpoint/2010/main" val="2427698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Clock Status</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1219200" y="783067"/>
            <a:ext cx="9674706" cy="2169825"/>
          </a:xfrm>
          <a:prstGeom prst="rect">
            <a:avLst/>
          </a:prstGeom>
        </p:spPr>
        <p:txBody>
          <a:bodyPr wrap="square">
            <a:spAutoFit/>
          </a:bodyPr>
          <a:lstStyle/>
          <a:p>
            <a:r>
              <a:rPr lang="en-US" dirty="0"/>
              <a:t>The Clock Status screen provides an overview of employee statuses. An employee list will display the following:</a:t>
            </a:r>
          </a:p>
          <a:p>
            <a:endParaRPr lang="en-US" sz="900" dirty="0"/>
          </a:p>
          <a:p>
            <a:pPr marL="285750" indent="-285750">
              <a:buFont typeface="Arial" panose="020B0604020202020204" pitchFamily="34" charset="0"/>
              <a:buChar char="•"/>
            </a:pPr>
            <a:r>
              <a:rPr lang="en-US" dirty="0"/>
              <a:t>“Out” for employees clocked out</a:t>
            </a:r>
          </a:p>
          <a:p>
            <a:pPr marL="285750" indent="-285750">
              <a:buFont typeface="Arial" panose="020B0604020202020204" pitchFamily="34" charset="0"/>
              <a:buChar char="•"/>
            </a:pPr>
            <a:r>
              <a:rPr lang="en-US" dirty="0"/>
              <a:t>“In” for employees clocked in</a:t>
            </a:r>
          </a:p>
          <a:p>
            <a:pPr marL="285750" indent="-285750">
              <a:buFont typeface="Arial" panose="020B0604020202020204" pitchFamily="34" charset="0"/>
              <a:buChar char="•"/>
            </a:pPr>
            <a:r>
              <a:rPr lang="en-US" dirty="0"/>
              <a:t>“Break” for employees on break</a:t>
            </a:r>
          </a:p>
          <a:p>
            <a:pPr marL="285750" indent="-285750">
              <a:buFont typeface="Arial" panose="020B0604020202020204" pitchFamily="34" charset="0"/>
              <a:buChar char="•"/>
            </a:pPr>
            <a:r>
              <a:rPr lang="en-US" dirty="0"/>
              <a:t>“Lunch” for employees at lunch</a:t>
            </a:r>
          </a:p>
          <a:p>
            <a:endParaRPr lang="en-US" dirty="0"/>
          </a:p>
        </p:txBody>
      </p:sp>
      <p:pic>
        <p:nvPicPr>
          <p:cNvPr id="5" name="Picture 4">
            <a:extLst>
              <a:ext uri="{FF2B5EF4-FFF2-40B4-BE49-F238E27FC236}">
                <a16:creationId xmlns:a16="http://schemas.microsoft.com/office/drawing/2014/main" id="{74ACEFA4-755E-A4F8-324C-A1C724AF31C3}"/>
              </a:ext>
            </a:extLst>
          </p:cNvPr>
          <p:cNvPicPr>
            <a:picLocks noChangeAspect="1"/>
          </p:cNvPicPr>
          <p:nvPr/>
        </p:nvPicPr>
        <p:blipFill>
          <a:blip r:embed="rId2"/>
          <a:stretch>
            <a:fillRect/>
          </a:stretch>
        </p:blipFill>
        <p:spPr>
          <a:xfrm>
            <a:off x="8451097" y="1195107"/>
            <a:ext cx="2664687" cy="4818189"/>
          </a:xfrm>
          <a:prstGeom prst="rect">
            <a:avLst/>
          </a:prstGeom>
        </p:spPr>
      </p:pic>
      <p:sp>
        <p:nvSpPr>
          <p:cNvPr id="10" name="TextBox 9">
            <a:extLst>
              <a:ext uri="{FF2B5EF4-FFF2-40B4-BE49-F238E27FC236}">
                <a16:creationId xmlns:a16="http://schemas.microsoft.com/office/drawing/2014/main" id="{7D6350F3-C7CD-AC00-F100-2B325AE0FA51}"/>
              </a:ext>
            </a:extLst>
          </p:cNvPr>
          <p:cNvSpPr txBox="1"/>
          <p:nvPr/>
        </p:nvSpPr>
        <p:spPr>
          <a:xfrm>
            <a:off x="1219200" y="2828835"/>
            <a:ext cx="6583680" cy="1200329"/>
          </a:xfrm>
          <a:prstGeom prst="rect">
            <a:avLst/>
          </a:prstGeom>
          <a:noFill/>
        </p:spPr>
        <p:txBody>
          <a:bodyPr wrap="square">
            <a:spAutoFit/>
          </a:bodyPr>
          <a:lstStyle/>
          <a:p>
            <a:r>
              <a:rPr lang="en-US" dirty="0"/>
              <a:t>Clicking on an employee will display their shift, if applicable. Managers can instantly assess what is going on with their employees throughout the day. This visibility places managers on the frontline of accountability.</a:t>
            </a:r>
          </a:p>
        </p:txBody>
      </p:sp>
    </p:spTree>
    <p:extLst>
      <p:ext uri="{BB962C8B-B14F-4D97-AF65-F5344CB8AC3E}">
        <p14:creationId xmlns:p14="http://schemas.microsoft.com/office/powerpoint/2010/main" val="274563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Time Off Request</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1219200" y="783067"/>
            <a:ext cx="9674706" cy="2446824"/>
          </a:xfrm>
          <a:prstGeom prst="rect">
            <a:avLst/>
          </a:prstGeom>
        </p:spPr>
        <p:txBody>
          <a:bodyPr wrap="square">
            <a:spAutoFit/>
          </a:bodyPr>
          <a:lstStyle/>
          <a:p>
            <a:r>
              <a:rPr lang="en-US" dirty="0"/>
              <a:t>Managers can quickly review all current time-off requests on the go and approve or deny them from the mobile app. By tapping on the employee record, they can access details of the time-off request, including:</a:t>
            </a:r>
          </a:p>
          <a:p>
            <a:endParaRPr lang="en-US" sz="900" dirty="0"/>
          </a:p>
          <a:p>
            <a:pPr marL="285750" indent="-285750">
              <a:buFont typeface="Arial" panose="020B0604020202020204" pitchFamily="34" charset="0"/>
              <a:buChar char="•"/>
            </a:pPr>
            <a:r>
              <a:rPr lang="en-US" dirty="0"/>
              <a:t>Request</a:t>
            </a:r>
          </a:p>
          <a:p>
            <a:pPr marL="285750" indent="-285750">
              <a:buFont typeface="Arial" panose="020B0604020202020204" pitchFamily="34" charset="0"/>
              <a:buChar char="•"/>
            </a:pPr>
            <a:r>
              <a:rPr lang="en-US" dirty="0"/>
              <a:t>Department</a:t>
            </a:r>
          </a:p>
          <a:p>
            <a:pPr marL="285750" indent="-285750">
              <a:buFont typeface="Arial" panose="020B0604020202020204" pitchFamily="34" charset="0"/>
              <a:buChar char="•"/>
            </a:pPr>
            <a:r>
              <a:rPr lang="en-US" dirty="0"/>
              <a:t>Time Off Type</a:t>
            </a:r>
          </a:p>
          <a:p>
            <a:pPr marL="285750" indent="-285750">
              <a:buFont typeface="Arial" panose="020B0604020202020204" pitchFamily="34" charset="0"/>
              <a:buChar char="•"/>
            </a:pPr>
            <a:r>
              <a:rPr lang="en-US" dirty="0"/>
              <a:t>Date(s) and Hours</a:t>
            </a:r>
          </a:p>
          <a:p>
            <a:pPr marL="285750" indent="-285750">
              <a:buFont typeface="Arial" panose="020B0604020202020204" pitchFamily="34" charset="0"/>
              <a:buChar char="•"/>
            </a:pPr>
            <a:r>
              <a:rPr lang="en-US" dirty="0"/>
              <a:t>Reason</a:t>
            </a:r>
          </a:p>
        </p:txBody>
      </p:sp>
      <p:sp>
        <p:nvSpPr>
          <p:cNvPr id="10" name="TextBox 9">
            <a:extLst>
              <a:ext uri="{FF2B5EF4-FFF2-40B4-BE49-F238E27FC236}">
                <a16:creationId xmlns:a16="http://schemas.microsoft.com/office/drawing/2014/main" id="{7D6350F3-C7CD-AC00-F100-2B325AE0FA51}"/>
              </a:ext>
            </a:extLst>
          </p:cNvPr>
          <p:cNvSpPr txBox="1"/>
          <p:nvPr/>
        </p:nvSpPr>
        <p:spPr>
          <a:xfrm>
            <a:off x="1219200" y="3301757"/>
            <a:ext cx="5133975" cy="2723823"/>
          </a:xfrm>
          <a:prstGeom prst="rect">
            <a:avLst/>
          </a:prstGeom>
          <a:noFill/>
        </p:spPr>
        <p:txBody>
          <a:bodyPr wrap="square">
            <a:spAutoFit/>
          </a:bodyPr>
          <a:lstStyle/>
          <a:p>
            <a:r>
              <a:rPr lang="en-US" dirty="0"/>
              <a:t>Managers can also add comments to a time-off request, if necessary. This functionality makes it easier to manage time-off requests from any location to streamline this essential process.</a:t>
            </a:r>
          </a:p>
          <a:p>
            <a:endParaRPr lang="en-US" sz="900" dirty="0"/>
          </a:p>
          <a:p>
            <a:pPr marL="285750" indent="-285750">
              <a:buFont typeface="Arial" panose="020B0604020202020204" pitchFamily="34" charset="0"/>
              <a:buChar char="•"/>
            </a:pPr>
            <a:r>
              <a:rPr lang="en-US" dirty="0"/>
              <a:t>Tap the employee record the view more details.</a:t>
            </a:r>
          </a:p>
          <a:p>
            <a:pPr marL="285750" indent="-285750">
              <a:buFont typeface="Arial" panose="020B0604020202020204" pitchFamily="34" charset="0"/>
              <a:buChar char="•"/>
            </a:pPr>
            <a:r>
              <a:rPr lang="en-US" dirty="0"/>
              <a:t>Tap the ( + ) sign to add Comments</a:t>
            </a:r>
          </a:p>
          <a:p>
            <a:pPr marL="285750" indent="-285750">
              <a:buFont typeface="Arial" panose="020B0604020202020204" pitchFamily="34" charset="0"/>
              <a:buChar char="•"/>
            </a:pPr>
            <a:r>
              <a:rPr lang="en-US" dirty="0"/>
              <a:t>Tap APPROVE to approve or DENY to deny the request.</a:t>
            </a:r>
          </a:p>
          <a:p>
            <a:endParaRPr lang="en-US" dirty="0"/>
          </a:p>
        </p:txBody>
      </p:sp>
      <p:pic>
        <p:nvPicPr>
          <p:cNvPr id="4" name="Picture 3">
            <a:extLst>
              <a:ext uri="{FF2B5EF4-FFF2-40B4-BE49-F238E27FC236}">
                <a16:creationId xmlns:a16="http://schemas.microsoft.com/office/drawing/2014/main" id="{8835ACC9-FCFC-746B-C2ED-537F3021A846}"/>
              </a:ext>
            </a:extLst>
          </p:cNvPr>
          <p:cNvPicPr>
            <a:picLocks noChangeAspect="1"/>
          </p:cNvPicPr>
          <p:nvPr/>
        </p:nvPicPr>
        <p:blipFill>
          <a:blip r:embed="rId2"/>
          <a:stretch>
            <a:fillRect/>
          </a:stretch>
        </p:blipFill>
        <p:spPr>
          <a:xfrm>
            <a:off x="6546125" y="1534342"/>
            <a:ext cx="5133975" cy="4381500"/>
          </a:xfrm>
          <a:prstGeom prst="rect">
            <a:avLst/>
          </a:prstGeom>
        </p:spPr>
      </p:pic>
    </p:spTree>
    <p:extLst>
      <p:ext uri="{BB962C8B-B14F-4D97-AF65-F5344CB8AC3E}">
        <p14:creationId xmlns:p14="http://schemas.microsoft.com/office/powerpoint/2010/main" val="362500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Upcoming Dates</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1219200" y="783067"/>
            <a:ext cx="9674706" cy="1615827"/>
          </a:xfrm>
          <a:prstGeom prst="rect">
            <a:avLst/>
          </a:prstGeom>
        </p:spPr>
        <p:txBody>
          <a:bodyPr wrap="square">
            <a:spAutoFit/>
          </a:bodyPr>
          <a:lstStyle/>
          <a:p>
            <a:r>
              <a:rPr lang="en-US" dirty="0"/>
              <a:t>By selecting the Upcoming Dates tab, managers can also utilize MSS mobile to view important dates such as:</a:t>
            </a:r>
          </a:p>
          <a:p>
            <a:endParaRPr lang="en-US" sz="900" dirty="0"/>
          </a:p>
          <a:p>
            <a:pPr marL="285750" indent="-285750">
              <a:buFont typeface="Arial" panose="020B0604020202020204" pitchFamily="34" charset="0"/>
              <a:buChar char="•"/>
            </a:pPr>
            <a:r>
              <a:rPr lang="en-US" dirty="0"/>
              <a:t>Birthdays</a:t>
            </a:r>
          </a:p>
          <a:p>
            <a:pPr marL="285750" indent="-285750">
              <a:buFont typeface="Arial" panose="020B0604020202020204" pitchFamily="34" charset="0"/>
              <a:buChar char="•"/>
            </a:pPr>
            <a:r>
              <a:rPr lang="en-US" dirty="0"/>
              <a:t>Anniversaries</a:t>
            </a:r>
          </a:p>
          <a:p>
            <a:pPr marL="285750" indent="-285750">
              <a:buFont typeface="Arial" panose="020B0604020202020204" pitchFamily="34" charset="0"/>
              <a:buChar char="•"/>
            </a:pPr>
            <a:r>
              <a:rPr lang="en-US" dirty="0"/>
              <a:t>Time Off</a:t>
            </a:r>
          </a:p>
        </p:txBody>
      </p:sp>
      <p:sp>
        <p:nvSpPr>
          <p:cNvPr id="5" name="TextBox 4">
            <a:extLst>
              <a:ext uri="{FF2B5EF4-FFF2-40B4-BE49-F238E27FC236}">
                <a16:creationId xmlns:a16="http://schemas.microsoft.com/office/drawing/2014/main" id="{CC481714-A056-D9E5-E123-27A15D44507E}"/>
              </a:ext>
            </a:extLst>
          </p:cNvPr>
          <p:cNvSpPr txBox="1"/>
          <p:nvPr/>
        </p:nvSpPr>
        <p:spPr>
          <a:xfrm>
            <a:off x="1219200" y="2559521"/>
            <a:ext cx="3222172" cy="1200329"/>
          </a:xfrm>
          <a:prstGeom prst="rect">
            <a:avLst/>
          </a:prstGeom>
          <a:noFill/>
        </p:spPr>
        <p:txBody>
          <a:bodyPr wrap="square">
            <a:spAutoFit/>
          </a:bodyPr>
          <a:lstStyle/>
          <a:p>
            <a:r>
              <a:rPr lang="en-US" dirty="0"/>
              <a:t>Leaders can keep employees engaged and promote a positive work culture when they are aware of important information.</a:t>
            </a:r>
          </a:p>
        </p:txBody>
      </p:sp>
      <p:pic>
        <p:nvPicPr>
          <p:cNvPr id="10" name="Picture 9">
            <a:extLst>
              <a:ext uri="{FF2B5EF4-FFF2-40B4-BE49-F238E27FC236}">
                <a16:creationId xmlns:a16="http://schemas.microsoft.com/office/drawing/2014/main" id="{129E513E-C3B6-9FBA-E1D4-9C3818C71EF6}"/>
              </a:ext>
            </a:extLst>
          </p:cNvPr>
          <p:cNvPicPr>
            <a:picLocks noChangeAspect="1"/>
          </p:cNvPicPr>
          <p:nvPr/>
        </p:nvPicPr>
        <p:blipFill>
          <a:blip r:embed="rId2"/>
          <a:stretch>
            <a:fillRect/>
          </a:stretch>
        </p:blipFill>
        <p:spPr>
          <a:xfrm>
            <a:off x="4441372" y="1427145"/>
            <a:ext cx="7534275" cy="4619625"/>
          </a:xfrm>
          <a:prstGeom prst="rect">
            <a:avLst/>
          </a:prstGeom>
        </p:spPr>
      </p:pic>
    </p:spTree>
    <p:extLst>
      <p:ext uri="{BB962C8B-B14F-4D97-AF65-F5344CB8AC3E}">
        <p14:creationId xmlns:p14="http://schemas.microsoft.com/office/powerpoint/2010/main" val="358025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Staff in Overtime</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1097279" y="783067"/>
            <a:ext cx="10319657" cy="923330"/>
          </a:xfrm>
          <a:prstGeom prst="rect">
            <a:avLst/>
          </a:prstGeom>
        </p:spPr>
        <p:txBody>
          <a:bodyPr wrap="square">
            <a:spAutoFit/>
          </a:bodyPr>
          <a:lstStyle/>
          <a:p>
            <a:r>
              <a:rPr lang="en-US" dirty="0"/>
              <a:t>This tab lets managers view a list of employees approaching or in overtime. This feature is especially useful because it helps leaders stay on track with labor costs.</a:t>
            </a:r>
          </a:p>
          <a:p>
            <a:endParaRPr lang="en-US" dirty="0"/>
          </a:p>
        </p:txBody>
      </p:sp>
      <p:sp>
        <p:nvSpPr>
          <p:cNvPr id="12" name="TextBox 11">
            <a:extLst>
              <a:ext uri="{FF2B5EF4-FFF2-40B4-BE49-F238E27FC236}">
                <a16:creationId xmlns:a16="http://schemas.microsoft.com/office/drawing/2014/main" id="{B920A1CF-5C5B-5955-9DCE-BFABE84A8739}"/>
              </a:ext>
            </a:extLst>
          </p:cNvPr>
          <p:cNvSpPr txBox="1"/>
          <p:nvPr/>
        </p:nvSpPr>
        <p:spPr>
          <a:xfrm>
            <a:off x="1079864" y="1706397"/>
            <a:ext cx="6740433" cy="646331"/>
          </a:xfrm>
          <a:prstGeom prst="rect">
            <a:avLst/>
          </a:prstGeom>
          <a:noFill/>
        </p:spPr>
        <p:txBody>
          <a:bodyPr wrap="square">
            <a:spAutoFit/>
          </a:bodyPr>
          <a:lstStyle/>
          <a:p>
            <a:r>
              <a:rPr lang="en-US" dirty="0"/>
              <a:t>Note: Managers can access Alerts, Staff lists, or Timecards at any time using the navigation menu on the bottom of the screen.</a:t>
            </a:r>
          </a:p>
        </p:txBody>
      </p:sp>
      <p:pic>
        <p:nvPicPr>
          <p:cNvPr id="16" name="Picture 15">
            <a:extLst>
              <a:ext uri="{FF2B5EF4-FFF2-40B4-BE49-F238E27FC236}">
                <a16:creationId xmlns:a16="http://schemas.microsoft.com/office/drawing/2014/main" id="{1CB49C9A-1133-1B15-ABCD-2F68C4B520FA}"/>
              </a:ext>
            </a:extLst>
          </p:cNvPr>
          <p:cNvPicPr>
            <a:picLocks noChangeAspect="1"/>
          </p:cNvPicPr>
          <p:nvPr/>
        </p:nvPicPr>
        <p:blipFill>
          <a:blip r:embed="rId2"/>
          <a:stretch>
            <a:fillRect/>
          </a:stretch>
        </p:blipFill>
        <p:spPr>
          <a:xfrm>
            <a:off x="8582295" y="1172340"/>
            <a:ext cx="2529841" cy="5049398"/>
          </a:xfrm>
          <a:prstGeom prst="rect">
            <a:avLst/>
          </a:prstGeom>
        </p:spPr>
      </p:pic>
      <p:cxnSp>
        <p:nvCxnSpPr>
          <p:cNvPr id="20" name="Straight Arrow Connector 19">
            <a:extLst>
              <a:ext uri="{FF2B5EF4-FFF2-40B4-BE49-F238E27FC236}">
                <a16:creationId xmlns:a16="http://schemas.microsoft.com/office/drawing/2014/main" id="{12BBEE8A-7BEB-74E1-E18E-B3FFE8F89BB9}"/>
              </a:ext>
            </a:extLst>
          </p:cNvPr>
          <p:cNvCxnSpPr/>
          <p:nvPr/>
        </p:nvCxnSpPr>
        <p:spPr>
          <a:xfrm>
            <a:off x="3309257" y="2352728"/>
            <a:ext cx="5190309" cy="29507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6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Missed Punches</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5" name="TextBox 4">
            <a:extLst>
              <a:ext uri="{FF2B5EF4-FFF2-40B4-BE49-F238E27FC236}">
                <a16:creationId xmlns:a16="http://schemas.microsoft.com/office/drawing/2014/main" id="{153D3FFB-115B-BFDA-CEF1-F06554830BC2}"/>
              </a:ext>
            </a:extLst>
          </p:cNvPr>
          <p:cNvSpPr txBox="1"/>
          <p:nvPr/>
        </p:nvSpPr>
        <p:spPr>
          <a:xfrm>
            <a:off x="1027612" y="819142"/>
            <a:ext cx="10432868" cy="923330"/>
          </a:xfrm>
          <a:prstGeom prst="rect">
            <a:avLst/>
          </a:prstGeom>
          <a:noFill/>
        </p:spPr>
        <p:txBody>
          <a:bodyPr wrap="square">
            <a:spAutoFit/>
          </a:bodyPr>
          <a:lstStyle/>
          <a:p>
            <a:r>
              <a:rPr lang="en-US" dirty="0"/>
              <a:t>Managers can view employee missed punches by tapping from either the Alerts menu or the main mobile menu. From there, managers can see a list of employees who have missed punches for recorded shifts.</a:t>
            </a:r>
          </a:p>
          <a:p>
            <a:endParaRPr lang="en-US" dirty="0"/>
          </a:p>
        </p:txBody>
      </p:sp>
      <p:sp>
        <p:nvSpPr>
          <p:cNvPr id="10" name="TextBox 9">
            <a:extLst>
              <a:ext uri="{FF2B5EF4-FFF2-40B4-BE49-F238E27FC236}">
                <a16:creationId xmlns:a16="http://schemas.microsoft.com/office/drawing/2014/main" id="{094237C0-CC1E-3410-49C0-43BE7FAFB8FF}"/>
              </a:ext>
            </a:extLst>
          </p:cNvPr>
          <p:cNvSpPr txBox="1"/>
          <p:nvPr/>
        </p:nvSpPr>
        <p:spPr>
          <a:xfrm>
            <a:off x="1027612" y="1542144"/>
            <a:ext cx="6096000" cy="1338828"/>
          </a:xfrm>
          <a:prstGeom prst="rect">
            <a:avLst/>
          </a:prstGeom>
          <a:noFill/>
        </p:spPr>
        <p:txBody>
          <a:bodyPr wrap="square">
            <a:spAutoFit/>
          </a:bodyPr>
          <a:lstStyle/>
          <a:p>
            <a:pPr marL="285750" indent="-285750">
              <a:buFont typeface="Arial" panose="020B0604020202020204" pitchFamily="34" charset="0"/>
              <a:buChar char="•"/>
            </a:pPr>
            <a:r>
              <a:rPr lang="en-US" dirty="0"/>
              <a:t>Users can tap on a Missed Punch Record and navigate to the shift details for the missed punch.</a:t>
            </a:r>
          </a:p>
          <a:p>
            <a:endParaRPr lang="en-US" sz="900" dirty="0"/>
          </a:p>
          <a:p>
            <a:pPr marL="285750" indent="-285750">
              <a:buFont typeface="Arial" panose="020B0604020202020204" pitchFamily="34" charset="0"/>
              <a:buChar char="•"/>
            </a:pPr>
            <a:r>
              <a:rPr lang="en-US" dirty="0"/>
              <a:t>Managers can leave the shift as is, update the shift with the proper start or end times, or delete the shift entirely.</a:t>
            </a:r>
          </a:p>
        </p:txBody>
      </p:sp>
      <p:pic>
        <p:nvPicPr>
          <p:cNvPr id="12" name="Picture 11">
            <a:extLst>
              <a:ext uri="{FF2B5EF4-FFF2-40B4-BE49-F238E27FC236}">
                <a16:creationId xmlns:a16="http://schemas.microsoft.com/office/drawing/2014/main" id="{2B223F45-BF3A-F8A8-36A8-92949997E9C1}"/>
              </a:ext>
            </a:extLst>
          </p:cNvPr>
          <p:cNvPicPr>
            <a:picLocks noChangeAspect="1"/>
          </p:cNvPicPr>
          <p:nvPr/>
        </p:nvPicPr>
        <p:blipFill>
          <a:blip r:embed="rId2"/>
          <a:stretch>
            <a:fillRect/>
          </a:stretch>
        </p:blipFill>
        <p:spPr>
          <a:xfrm>
            <a:off x="8290560" y="1427145"/>
            <a:ext cx="2598148" cy="4884948"/>
          </a:xfrm>
          <a:prstGeom prst="rect">
            <a:avLst/>
          </a:prstGeom>
        </p:spPr>
      </p:pic>
    </p:spTree>
    <p:extLst>
      <p:ext uri="{BB962C8B-B14F-4D97-AF65-F5344CB8AC3E}">
        <p14:creationId xmlns:p14="http://schemas.microsoft.com/office/powerpoint/2010/main" val="387227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11139"/>
            <a:ext cx="10058400" cy="500062"/>
          </a:xfrm>
        </p:spPr>
        <p:txBody>
          <a:bodyPr anchor="t">
            <a:noAutofit/>
          </a:bodyPr>
          <a:lstStyle/>
          <a:p>
            <a:r>
              <a:rPr lang="en-US" sz="2800" dirty="0"/>
              <a:t>Assistance Requests</a:t>
            </a:r>
          </a:p>
        </p:txBody>
      </p:sp>
      <p:graphicFrame>
        <p:nvGraphicFramePr>
          <p:cNvPr id="11" name="Table 10">
            <a:extLst>
              <a:ext uri="{FF2B5EF4-FFF2-40B4-BE49-F238E27FC236}">
                <a16:creationId xmlns:a16="http://schemas.microsoft.com/office/drawing/2014/main" id="{53795C7F-B9A3-481E-80C3-CF511A6CC70A}"/>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76538">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5" name="TextBox 4">
            <a:extLst>
              <a:ext uri="{FF2B5EF4-FFF2-40B4-BE49-F238E27FC236}">
                <a16:creationId xmlns:a16="http://schemas.microsoft.com/office/drawing/2014/main" id="{BE549422-FE2A-3191-2AEB-FB687C043033}"/>
              </a:ext>
            </a:extLst>
          </p:cNvPr>
          <p:cNvSpPr txBox="1"/>
          <p:nvPr/>
        </p:nvSpPr>
        <p:spPr>
          <a:xfrm>
            <a:off x="1219200" y="826377"/>
            <a:ext cx="10380617" cy="4893647"/>
          </a:xfrm>
          <a:prstGeom prst="rect">
            <a:avLst/>
          </a:prstGeom>
          <a:noFill/>
        </p:spPr>
        <p:txBody>
          <a:bodyPr wrap="square">
            <a:spAutoFit/>
          </a:bodyPr>
          <a:lstStyle/>
          <a:p>
            <a:r>
              <a:rPr lang="en-US" sz="2000" b="1" u="sng" dirty="0"/>
              <a:t>PAYROLL &amp; TIME MANAGEMENT</a:t>
            </a:r>
          </a:p>
          <a:p>
            <a:r>
              <a:rPr lang="en-US" sz="2000" dirty="0"/>
              <a:t>Please direct all pay-related and time-reporting issues/questions to:</a:t>
            </a:r>
          </a:p>
          <a:p>
            <a:endParaRPr lang="en-US" sz="500" dirty="0"/>
          </a:p>
          <a:p>
            <a:r>
              <a:rPr lang="en-US" sz="2000" dirty="0"/>
              <a:t>Linda Montgomery, Payroll Coordinator</a:t>
            </a:r>
          </a:p>
          <a:p>
            <a:r>
              <a:rPr lang="en-US" sz="2000" dirty="0">
                <a:hlinkClick r:id="rId2"/>
              </a:rPr>
              <a:t>lmontgomery@centenary.edu</a:t>
            </a:r>
            <a:r>
              <a:rPr lang="en-US" sz="2000" dirty="0"/>
              <a:t>  </a:t>
            </a:r>
          </a:p>
          <a:p>
            <a:r>
              <a:rPr lang="en-US" sz="2000" dirty="0"/>
              <a:t>(318) 869-5127</a:t>
            </a:r>
          </a:p>
          <a:p>
            <a:endParaRPr lang="en-US" sz="2800" dirty="0"/>
          </a:p>
          <a:p>
            <a:r>
              <a:rPr lang="en-US" sz="2000" b="1" u="sng" dirty="0"/>
              <a:t>HUMAN RESOURCES</a:t>
            </a:r>
          </a:p>
          <a:p>
            <a:r>
              <a:rPr lang="en-US" sz="2000" dirty="0"/>
              <a:t>Please direct all personnel issues/questions to: </a:t>
            </a:r>
          </a:p>
          <a:p>
            <a:endParaRPr lang="en-US" sz="900" dirty="0"/>
          </a:p>
          <a:p>
            <a:r>
              <a:rPr lang="en-US" sz="2000" dirty="0"/>
              <a:t>Patrica Netherton, Director of Human Resources</a:t>
            </a:r>
          </a:p>
          <a:p>
            <a:r>
              <a:rPr lang="en-US" sz="2000" dirty="0">
                <a:hlinkClick r:id="rId3"/>
              </a:rPr>
              <a:t>pnetherton@centenary.edu</a:t>
            </a:r>
            <a:r>
              <a:rPr lang="en-US" sz="2000" dirty="0"/>
              <a:t> </a:t>
            </a:r>
          </a:p>
          <a:p>
            <a:r>
              <a:rPr lang="en-US" sz="2000" dirty="0"/>
              <a:t>(318) 869-5191</a:t>
            </a:r>
          </a:p>
          <a:p>
            <a:endParaRPr lang="en-US" sz="500" dirty="0"/>
          </a:p>
          <a:p>
            <a:endParaRPr lang="en-US" sz="500" dirty="0"/>
          </a:p>
          <a:p>
            <a:r>
              <a:rPr lang="en-US" sz="2000" dirty="0"/>
              <a:t>Debra Jackson, Human Resources Assistant</a:t>
            </a:r>
          </a:p>
          <a:p>
            <a:r>
              <a:rPr lang="en-US" sz="2000" dirty="0">
                <a:hlinkClick r:id="rId4"/>
              </a:rPr>
              <a:t>dhalljackson@centenary.edu</a:t>
            </a:r>
            <a:endParaRPr lang="en-US" sz="2000" dirty="0"/>
          </a:p>
          <a:p>
            <a:r>
              <a:rPr lang="en-US" sz="2000" dirty="0"/>
              <a:t>(318) 869-5077</a:t>
            </a:r>
          </a:p>
        </p:txBody>
      </p:sp>
    </p:spTree>
    <p:extLst>
      <p:ext uri="{BB962C8B-B14F-4D97-AF65-F5344CB8AC3E}">
        <p14:creationId xmlns:p14="http://schemas.microsoft.com/office/powerpoint/2010/main" val="373906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Timecard Comments</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5" name="TextBox 4">
            <a:extLst>
              <a:ext uri="{FF2B5EF4-FFF2-40B4-BE49-F238E27FC236}">
                <a16:creationId xmlns:a16="http://schemas.microsoft.com/office/drawing/2014/main" id="{153D3FFB-115B-BFDA-CEF1-F06554830BC2}"/>
              </a:ext>
            </a:extLst>
          </p:cNvPr>
          <p:cNvSpPr txBox="1"/>
          <p:nvPr/>
        </p:nvSpPr>
        <p:spPr>
          <a:xfrm>
            <a:off x="1027612" y="671919"/>
            <a:ext cx="10432868" cy="1200329"/>
          </a:xfrm>
          <a:prstGeom prst="rect">
            <a:avLst/>
          </a:prstGeom>
          <a:noFill/>
        </p:spPr>
        <p:txBody>
          <a:bodyPr wrap="square">
            <a:spAutoFit/>
          </a:bodyPr>
          <a:lstStyle/>
          <a:p>
            <a:r>
              <a:rPr lang="en-US" dirty="0"/>
              <a:t>Managers can open alerts and view comments employees leave on their timecards. They can take action on the comments and mark them as Read. Marking a timecard comment as Read will remove the alert from the manager’s list.</a:t>
            </a:r>
          </a:p>
          <a:p>
            <a:endParaRPr lang="en-US" dirty="0"/>
          </a:p>
        </p:txBody>
      </p:sp>
      <p:sp>
        <p:nvSpPr>
          <p:cNvPr id="10" name="TextBox 9">
            <a:extLst>
              <a:ext uri="{FF2B5EF4-FFF2-40B4-BE49-F238E27FC236}">
                <a16:creationId xmlns:a16="http://schemas.microsoft.com/office/drawing/2014/main" id="{094237C0-CC1E-3410-49C0-43BE7FAFB8FF}"/>
              </a:ext>
            </a:extLst>
          </p:cNvPr>
          <p:cNvSpPr txBox="1"/>
          <p:nvPr/>
        </p:nvSpPr>
        <p:spPr>
          <a:xfrm>
            <a:off x="1027612" y="1744616"/>
            <a:ext cx="7201988" cy="1477328"/>
          </a:xfrm>
          <a:prstGeom prst="rect">
            <a:avLst/>
          </a:prstGeom>
          <a:noFill/>
        </p:spPr>
        <p:txBody>
          <a:bodyPr wrap="square">
            <a:spAutoFit/>
          </a:bodyPr>
          <a:lstStyle/>
          <a:p>
            <a:r>
              <a:rPr lang="en-US" dirty="0"/>
              <a:t>This visibility to timecard comments promotes better communication between managers and employees. Managers can also make adjustments to timecards upon receipt of the alert for more proactive labor management.</a:t>
            </a:r>
          </a:p>
          <a:p>
            <a:endParaRPr lang="en-US" dirty="0"/>
          </a:p>
        </p:txBody>
      </p:sp>
      <p:pic>
        <p:nvPicPr>
          <p:cNvPr id="3" name="Picture 2">
            <a:extLst>
              <a:ext uri="{FF2B5EF4-FFF2-40B4-BE49-F238E27FC236}">
                <a16:creationId xmlns:a16="http://schemas.microsoft.com/office/drawing/2014/main" id="{72A8E555-AA98-FC9A-FDA4-1257E28C8425}"/>
              </a:ext>
            </a:extLst>
          </p:cNvPr>
          <p:cNvPicPr>
            <a:picLocks noChangeAspect="1"/>
          </p:cNvPicPr>
          <p:nvPr/>
        </p:nvPicPr>
        <p:blipFill>
          <a:blip r:embed="rId2"/>
          <a:stretch>
            <a:fillRect/>
          </a:stretch>
        </p:blipFill>
        <p:spPr>
          <a:xfrm>
            <a:off x="8673737" y="1280791"/>
            <a:ext cx="2563586" cy="5011601"/>
          </a:xfrm>
          <a:prstGeom prst="rect">
            <a:avLst/>
          </a:prstGeom>
        </p:spPr>
      </p:pic>
    </p:spTree>
    <p:extLst>
      <p:ext uri="{BB962C8B-B14F-4D97-AF65-F5344CB8AC3E}">
        <p14:creationId xmlns:p14="http://schemas.microsoft.com/office/powerpoint/2010/main" val="5480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11139"/>
            <a:ext cx="10058400" cy="500062"/>
          </a:xfrm>
        </p:spPr>
        <p:txBody>
          <a:bodyPr anchor="t">
            <a:noAutofit/>
          </a:bodyPr>
          <a:lstStyle/>
          <a:p>
            <a:r>
              <a:rPr lang="en-US" sz="2800" dirty="0"/>
              <a:t>User Login</a:t>
            </a:r>
          </a:p>
        </p:txBody>
      </p:sp>
      <p:graphicFrame>
        <p:nvGraphicFramePr>
          <p:cNvPr id="11" name="Table 10">
            <a:extLst>
              <a:ext uri="{FF2B5EF4-FFF2-40B4-BE49-F238E27FC236}">
                <a16:creationId xmlns:a16="http://schemas.microsoft.com/office/drawing/2014/main" id="{53795C7F-B9A3-481E-80C3-CF511A6CC70A}"/>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76538">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8" name="Rectangle 7">
            <a:extLst>
              <a:ext uri="{FF2B5EF4-FFF2-40B4-BE49-F238E27FC236}">
                <a16:creationId xmlns:a16="http://schemas.microsoft.com/office/drawing/2014/main" id="{E92F0A7E-1C6A-40CC-A26D-52279F4D7C70}"/>
              </a:ext>
            </a:extLst>
          </p:cNvPr>
          <p:cNvSpPr/>
          <p:nvPr/>
        </p:nvSpPr>
        <p:spPr>
          <a:xfrm>
            <a:off x="1097280" y="811126"/>
            <a:ext cx="10218420" cy="646331"/>
          </a:xfrm>
          <a:prstGeom prst="rect">
            <a:avLst/>
          </a:prstGeom>
        </p:spPr>
        <p:txBody>
          <a:bodyPr wrap="square">
            <a:spAutoFit/>
          </a:bodyPr>
          <a:lstStyle/>
          <a:p>
            <a:r>
              <a:rPr lang="en-US" dirty="0"/>
              <a:t>If you have never accessed eSELFSERVE.COM before, your default password will be the last four digits of your Social Security number.</a:t>
            </a:r>
          </a:p>
        </p:txBody>
      </p:sp>
      <p:pic>
        <p:nvPicPr>
          <p:cNvPr id="12" name="Picture 11">
            <a:extLst>
              <a:ext uri="{FF2B5EF4-FFF2-40B4-BE49-F238E27FC236}">
                <a16:creationId xmlns:a16="http://schemas.microsoft.com/office/drawing/2014/main" id="{7D2C0778-0301-CEAE-5B5B-D8D9C40D4322}"/>
              </a:ext>
            </a:extLst>
          </p:cNvPr>
          <p:cNvPicPr>
            <a:picLocks noChangeAspect="1"/>
          </p:cNvPicPr>
          <p:nvPr/>
        </p:nvPicPr>
        <p:blipFill>
          <a:blip r:embed="rId2"/>
          <a:stretch>
            <a:fillRect/>
          </a:stretch>
        </p:blipFill>
        <p:spPr>
          <a:xfrm>
            <a:off x="3260480" y="1777512"/>
            <a:ext cx="5823229" cy="3929496"/>
          </a:xfrm>
          <a:prstGeom prst="rect">
            <a:avLst/>
          </a:prstGeom>
        </p:spPr>
      </p:pic>
    </p:spTree>
    <p:extLst>
      <p:ext uri="{BB962C8B-B14F-4D97-AF65-F5344CB8AC3E}">
        <p14:creationId xmlns:p14="http://schemas.microsoft.com/office/powerpoint/2010/main" val="58150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11139"/>
            <a:ext cx="10058400" cy="500062"/>
          </a:xfrm>
        </p:spPr>
        <p:txBody>
          <a:bodyPr anchor="t">
            <a:noAutofit/>
          </a:bodyPr>
          <a:lstStyle/>
          <a:p>
            <a:r>
              <a:rPr lang="en-US" sz="2800" dirty="0"/>
              <a:t>Password Reset</a:t>
            </a:r>
          </a:p>
        </p:txBody>
      </p:sp>
      <p:graphicFrame>
        <p:nvGraphicFramePr>
          <p:cNvPr id="11" name="Table 10">
            <a:extLst>
              <a:ext uri="{FF2B5EF4-FFF2-40B4-BE49-F238E27FC236}">
                <a16:creationId xmlns:a16="http://schemas.microsoft.com/office/drawing/2014/main" id="{53795C7F-B9A3-481E-80C3-CF511A6CC70A}"/>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76538">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8" name="Rectangle 7">
            <a:extLst>
              <a:ext uri="{FF2B5EF4-FFF2-40B4-BE49-F238E27FC236}">
                <a16:creationId xmlns:a16="http://schemas.microsoft.com/office/drawing/2014/main" id="{E92F0A7E-1C6A-40CC-A26D-52279F4D7C70}"/>
              </a:ext>
            </a:extLst>
          </p:cNvPr>
          <p:cNvSpPr/>
          <p:nvPr/>
        </p:nvSpPr>
        <p:spPr>
          <a:xfrm>
            <a:off x="1097280" y="811126"/>
            <a:ext cx="10218420" cy="1061829"/>
          </a:xfrm>
          <a:prstGeom prst="rect">
            <a:avLst/>
          </a:prstGeom>
        </p:spPr>
        <p:txBody>
          <a:bodyPr wrap="square">
            <a:spAutoFit/>
          </a:bodyPr>
          <a:lstStyle/>
          <a:p>
            <a:r>
              <a:rPr lang="en-US" dirty="0"/>
              <a:t>If you have forgotten your password, simply click on the “I forgot my password.”</a:t>
            </a:r>
          </a:p>
          <a:p>
            <a:endParaRPr lang="en-US" sz="900" dirty="0"/>
          </a:p>
          <a:p>
            <a:r>
              <a:rPr lang="en-US" dirty="0"/>
              <a:t>To reset your password, enter your Username and Social Security Number below, and then click "Reset My Password". A temporary password will be generated and sent to the email address on file.</a:t>
            </a:r>
          </a:p>
        </p:txBody>
      </p:sp>
      <p:pic>
        <p:nvPicPr>
          <p:cNvPr id="4" name="Picture 3">
            <a:extLst>
              <a:ext uri="{FF2B5EF4-FFF2-40B4-BE49-F238E27FC236}">
                <a16:creationId xmlns:a16="http://schemas.microsoft.com/office/drawing/2014/main" id="{AB65A5FF-E4D5-DA46-5C61-78DD8F0025AE}"/>
              </a:ext>
            </a:extLst>
          </p:cNvPr>
          <p:cNvPicPr>
            <a:picLocks noChangeAspect="1"/>
          </p:cNvPicPr>
          <p:nvPr/>
        </p:nvPicPr>
        <p:blipFill>
          <a:blip r:embed="rId2"/>
          <a:stretch>
            <a:fillRect/>
          </a:stretch>
        </p:blipFill>
        <p:spPr>
          <a:xfrm>
            <a:off x="2987040" y="2186319"/>
            <a:ext cx="6438900" cy="3609975"/>
          </a:xfrm>
          <a:prstGeom prst="rect">
            <a:avLst/>
          </a:prstGeom>
        </p:spPr>
      </p:pic>
    </p:spTree>
    <p:extLst>
      <p:ext uri="{BB962C8B-B14F-4D97-AF65-F5344CB8AC3E}">
        <p14:creationId xmlns:p14="http://schemas.microsoft.com/office/powerpoint/2010/main" val="859186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11139"/>
            <a:ext cx="10058400" cy="500062"/>
          </a:xfrm>
        </p:spPr>
        <p:txBody>
          <a:bodyPr anchor="t">
            <a:noAutofit/>
          </a:bodyPr>
          <a:lstStyle/>
          <a:p>
            <a:r>
              <a:rPr lang="en-US" sz="2800" dirty="0"/>
              <a:t>Downloading the App</a:t>
            </a:r>
          </a:p>
        </p:txBody>
      </p:sp>
      <p:graphicFrame>
        <p:nvGraphicFramePr>
          <p:cNvPr id="11" name="Table 10">
            <a:extLst>
              <a:ext uri="{FF2B5EF4-FFF2-40B4-BE49-F238E27FC236}">
                <a16:creationId xmlns:a16="http://schemas.microsoft.com/office/drawing/2014/main" id="{53795C7F-B9A3-481E-80C3-CF511A6CC70A}"/>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76538">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6" name="Rectangle 5">
            <a:extLst>
              <a:ext uri="{FF2B5EF4-FFF2-40B4-BE49-F238E27FC236}">
                <a16:creationId xmlns:a16="http://schemas.microsoft.com/office/drawing/2014/main" id="{B647FAA1-7EF0-4FBA-A939-0FE76E56B466}"/>
              </a:ext>
            </a:extLst>
          </p:cNvPr>
          <p:cNvSpPr/>
          <p:nvPr/>
        </p:nvSpPr>
        <p:spPr>
          <a:xfrm>
            <a:off x="1097279" y="795253"/>
            <a:ext cx="10347729" cy="646331"/>
          </a:xfrm>
          <a:prstGeom prst="rect">
            <a:avLst/>
          </a:prstGeom>
        </p:spPr>
        <p:txBody>
          <a:bodyPr wrap="square">
            <a:spAutoFit/>
          </a:bodyPr>
          <a:lstStyle/>
          <a:p>
            <a:r>
              <a:rPr lang="en-US" dirty="0"/>
              <a:t>The mobile app is available to authorized customers of APS with an iOS or Android device. Open the App Store or Google Play Store and type “eSelfServe Mobile" in the search bar.</a:t>
            </a:r>
          </a:p>
        </p:txBody>
      </p:sp>
      <p:pic>
        <p:nvPicPr>
          <p:cNvPr id="4" name="Picture 3">
            <a:extLst>
              <a:ext uri="{FF2B5EF4-FFF2-40B4-BE49-F238E27FC236}">
                <a16:creationId xmlns:a16="http://schemas.microsoft.com/office/drawing/2014/main" id="{56257D31-292E-3F2A-8A8D-40950E08BAE9}"/>
              </a:ext>
            </a:extLst>
          </p:cNvPr>
          <p:cNvPicPr>
            <a:picLocks noChangeAspect="1"/>
          </p:cNvPicPr>
          <p:nvPr/>
        </p:nvPicPr>
        <p:blipFill>
          <a:blip r:embed="rId2"/>
          <a:stretch>
            <a:fillRect/>
          </a:stretch>
        </p:blipFill>
        <p:spPr>
          <a:xfrm>
            <a:off x="3587932" y="1600575"/>
            <a:ext cx="3691758" cy="3118546"/>
          </a:xfrm>
          <a:prstGeom prst="rect">
            <a:avLst/>
          </a:prstGeom>
        </p:spPr>
      </p:pic>
      <p:sp>
        <p:nvSpPr>
          <p:cNvPr id="5" name="TextBox 4">
            <a:extLst>
              <a:ext uri="{FF2B5EF4-FFF2-40B4-BE49-F238E27FC236}">
                <a16:creationId xmlns:a16="http://schemas.microsoft.com/office/drawing/2014/main" id="{402295EB-27ED-B283-61D4-28A307B0AAAD}"/>
              </a:ext>
            </a:extLst>
          </p:cNvPr>
          <p:cNvSpPr txBox="1"/>
          <p:nvPr/>
        </p:nvSpPr>
        <p:spPr>
          <a:xfrm>
            <a:off x="866459" y="5075200"/>
            <a:ext cx="11016798" cy="1277273"/>
          </a:xfrm>
          <a:prstGeom prst="rect">
            <a:avLst/>
          </a:prstGeom>
          <a:noFill/>
        </p:spPr>
        <p:txBody>
          <a:bodyPr wrap="none" rtlCol="0">
            <a:spAutoFit/>
          </a:bodyPr>
          <a:lstStyle/>
          <a:p>
            <a:pPr algn="l"/>
            <a:r>
              <a:rPr lang="en-US" b="0" i="0" dirty="0">
                <a:effectLst/>
              </a:rPr>
              <a:t>If you have trouble locating the app in your selected App Store, you can visit one of the following links to download:</a:t>
            </a:r>
          </a:p>
          <a:p>
            <a:pPr algn="l">
              <a:buFont typeface="Arial" panose="020B0604020202020204" pitchFamily="34" charset="0"/>
              <a:buChar char="•"/>
            </a:pPr>
            <a:r>
              <a:rPr lang="en-US" b="0" i="0" dirty="0">
                <a:effectLst/>
              </a:rPr>
              <a:t>Android: </a:t>
            </a:r>
            <a:r>
              <a:rPr lang="en-US" b="0" i="0" u="none" strike="noStrike" dirty="0">
                <a:solidFill>
                  <a:srgbClr val="28ADDF"/>
                </a:solidFill>
                <a:effectLst/>
                <a:hlinkClick r:id="rId3"/>
              </a:rPr>
              <a:t>https://play.google.com/store/apps/details?id=com.apspayroll.essmobile</a:t>
            </a:r>
            <a:endParaRPr lang="en-US" b="0" i="0" u="none" strike="noStrike" dirty="0">
              <a:solidFill>
                <a:srgbClr val="28ADDF"/>
              </a:solidFill>
              <a:effectLst/>
            </a:endParaRPr>
          </a:p>
          <a:p>
            <a:pPr algn="l"/>
            <a:endParaRPr lang="en-US" sz="500" b="0" i="0" dirty="0">
              <a:solidFill>
                <a:srgbClr val="7A7A7A"/>
              </a:solidFill>
              <a:effectLst/>
            </a:endParaRPr>
          </a:p>
          <a:p>
            <a:pPr algn="l">
              <a:buFont typeface="Arial" panose="020B0604020202020204" pitchFamily="34" charset="0"/>
              <a:buChar char="•"/>
            </a:pPr>
            <a:r>
              <a:rPr lang="en-US" b="0" i="0" dirty="0">
                <a:effectLst/>
              </a:rPr>
              <a:t>Apple: </a:t>
            </a:r>
            <a:r>
              <a:rPr lang="en-US" b="0" i="0" u="none" strike="noStrike" dirty="0">
                <a:solidFill>
                  <a:srgbClr val="28ADDF"/>
                </a:solidFill>
                <a:effectLst/>
                <a:hlinkClick r:id="rId4"/>
              </a:rPr>
              <a:t>https://itunes.apple.com/us/app/eselfserve-mobile/id1377718614?ls=1&amp;mt=8</a:t>
            </a:r>
            <a:endParaRPr lang="en-US" b="0" i="0" dirty="0">
              <a:solidFill>
                <a:srgbClr val="7A7A7A"/>
              </a:solidFill>
              <a:effectLst/>
            </a:endParaRPr>
          </a:p>
          <a:p>
            <a:endParaRPr lang="en-US" dirty="0"/>
          </a:p>
        </p:txBody>
      </p:sp>
    </p:spTree>
    <p:extLst>
      <p:ext uri="{BB962C8B-B14F-4D97-AF65-F5344CB8AC3E}">
        <p14:creationId xmlns:p14="http://schemas.microsoft.com/office/powerpoint/2010/main" val="185760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11139"/>
            <a:ext cx="10058400" cy="500062"/>
          </a:xfrm>
        </p:spPr>
        <p:txBody>
          <a:bodyPr anchor="t">
            <a:noAutofit/>
          </a:bodyPr>
          <a:lstStyle/>
          <a:p>
            <a:r>
              <a:rPr lang="en-US" sz="2800" dirty="0"/>
              <a:t>Main Menu</a:t>
            </a:r>
          </a:p>
        </p:txBody>
      </p:sp>
      <p:graphicFrame>
        <p:nvGraphicFramePr>
          <p:cNvPr id="11" name="Table 10">
            <a:extLst>
              <a:ext uri="{FF2B5EF4-FFF2-40B4-BE49-F238E27FC236}">
                <a16:creationId xmlns:a16="http://schemas.microsoft.com/office/drawing/2014/main" id="{53795C7F-B9A3-481E-80C3-CF511A6CC70A}"/>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76538">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6" name="Rectangle 5">
            <a:extLst>
              <a:ext uri="{FF2B5EF4-FFF2-40B4-BE49-F238E27FC236}">
                <a16:creationId xmlns:a16="http://schemas.microsoft.com/office/drawing/2014/main" id="{B647FAA1-7EF0-4FBA-A939-0FE76E56B466}"/>
              </a:ext>
            </a:extLst>
          </p:cNvPr>
          <p:cNvSpPr/>
          <p:nvPr/>
        </p:nvSpPr>
        <p:spPr>
          <a:xfrm>
            <a:off x="1093584" y="760934"/>
            <a:ext cx="10222115" cy="646331"/>
          </a:xfrm>
          <a:prstGeom prst="rect">
            <a:avLst/>
          </a:prstGeom>
        </p:spPr>
        <p:txBody>
          <a:bodyPr wrap="square">
            <a:spAutoFit/>
          </a:bodyPr>
          <a:lstStyle/>
          <a:p>
            <a:r>
              <a:rPr lang="en-US" dirty="0"/>
              <a:t>The Main Menu displays various points to access within the mobile app. Items visible here may vary by individual and are based on assigned permissions established in eSelfServe. </a:t>
            </a:r>
          </a:p>
        </p:txBody>
      </p:sp>
      <p:pic>
        <p:nvPicPr>
          <p:cNvPr id="4" name="Picture 3">
            <a:extLst>
              <a:ext uri="{FF2B5EF4-FFF2-40B4-BE49-F238E27FC236}">
                <a16:creationId xmlns:a16="http://schemas.microsoft.com/office/drawing/2014/main" id="{5F8A0143-3E8A-4B6E-71AE-92494E310B56}"/>
              </a:ext>
            </a:extLst>
          </p:cNvPr>
          <p:cNvPicPr>
            <a:picLocks noChangeAspect="1"/>
          </p:cNvPicPr>
          <p:nvPr/>
        </p:nvPicPr>
        <p:blipFill>
          <a:blip r:embed="rId2"/>
          <a:stretch>
            <a:fillRect/>
          </a:stretch>
        </p:blipFill>
        <p:spPr>
          <a:xfrm>
            <a:off x="8490857" y="1179039"/>
            <a:ext cx="3356495" cy="5042699"/>
          </a:xfrm>
          <a:prstGeom prst="rect">
            <a:avLst/>
          </a:prstGeom>
        </p:spPr>
      </p:pic>
      <p:sp>
        <p:nvSpPr>
          <p:cNvPr id="7" name="TextBox 6">
            <a:extLst>
              <a:ext uri="{FF2B5EF4-FFF2-40B4-BE49-F238E27FC236}">
                <a16:creationId xmlns:a16="http://schemas.microsoft.com/office/drawing/2014/main" id="{578E22D3-3DA8-0FFA-3800-6F0F5B6144EE}"/>
              </a:ext>
            </a:extLst>
          </p:cNvPr>
          <p:cNvSpPr txBox="1"/>
          <p:nvPr/>
        </p:nvSpPr>
        <p:spPr>
          <a:xfrm>
            <a:off x="1166090" y="1261258"/>
            <a:ext cx="6793114" cy="4662815"/>
          </a:xfrm>
          <a:prstGeom prst="rect">
            <a:avLst/>
          </a:prstGeom>
          <a:noFill/>
        </p:spPr>
        <p:txBody>
          <a:bodyPr wrap="square">
            <a:spAutoFit/>
          </a:bodyPr>
          <a:lstStyle/>
          <a:p>
            <a:endParaRPr lang="en-US" sz="900" dirty="0"/>
          </a:p>
          <a:p>
            <a:r>
              <a:rPr lang="en-US" dirty="0"/>
              <a:t>At any time, a manager can tap the blue icon in the top right-hand corner of the screen to switch to Employee self-service (ESS) mode to access their personal eSelfServe profile. </a:t>
            </a:r>
          </a:p>
          <a:p>
            <a:endParaRPr lang="en-US" sz="900" dirty="0"/>
          </a:p>
          <a:p>
            <a:r>
              <a:rPr lang="en-US" dirty="0"/>
              <a:t>From the main Manager Self-Service (MSS) mobile menu, managers can navigate to:</a:t>
            </a:r>
          </a:p>
          <a:p>
            <a:endParaRPr lang="en-US" sz="900" dirty="0"/>
          </a:p>
          <a:p>
            <a:pPr marL="285750" indent="-285750">
              <a:buFont typeface="Arial" panose="020B0604020202020204" pitchFamily="34" charset="0"/>
              <a:buChar char="•"/>
            </a:pPr>
            <a:r>
              <a:rPr lang="en-US" dirty="0"/>
              <a:t>Alerts</a:t>
            </a:r>
          </a:p>
          <a:p>
            <a:pPr marL="285750" indent="-285750">
              <a:buFont typeface="Arial" panose="020B0604020202020204" pitchFamily="34" charset="0"/>
              <a:buChar char="•"/>
            </a:pPr>
            <a:r>
              <a:rPr lang="en-US" dirty="0"/>
              <a:t>Approve Timecards</a:t>
            </a:r>
          </a:p>
          <a:p>
            <a:pPr marL="285750" indent="-285750">
              <a:buFont typeface="Arial" panose="020B0604020202020204" pitchFamily="34" charset="0"/>
              <a:buChar char="•"/>
            </a:pPr>
            <a:r>
              <a:rPr lang="en-US" dirty="0"/>
              <a:t>Staff</a:t>
            </a:r>
          </a:p>
          <a:p>
            <a:pPr marL="285750" indent="-285750">
              <a:buFont typeface="Arial" panose="020B0604020202020204" pitchFamily="34" charset="0"/>
              <a:buChar char="•"/>
            </a:pPr>
            <a:r>
              <a:rPr lang="en-US" dirty="0"/>
              <a:t>Timecards</a:t>
            </a:r>
          </a:p>
          <a:p>
            <a:pPr marL="285750" indent="-285750">
              <a:buFont typeface="Arial" panose="020B0604020202020204" pitchFamily="34" charset="0"/>
              <a:buChar char="•"/>
            </a:pPr>
            <a:r>
              <a:rPr lang="en-US" dirty="0"/>
              <a:t>Clock Status</a:t>
            </a:r>
          </a:p>
          <a:p>
            <a:pPr marL="285750" indent="-285750">
              <a:buFont typeface="Arial" panose="020B0604020202020204" pitchFamily="34" charset="0"/>
              <a:buChar char="•"/>
            </a:pPr>
            <a:r>
              <a:rPr lang="en-US" dirty="0"/>
              <a:t>Time Off Requests</a:t>
            </a:r>
          </a:p>
          <a:p>
            <a:pPr marL="285750" indent="-285750">
              <a:buFont typeface="Arial" panose="020B0604020202020204" pitchFamily="34" charset="0"/>
              <a:buChar char="•"/>
            </a:pPr>
            <a:r>
              <a:rPr lang="en-US" dirty="0"/>
              <a:t>Upcoming Dates</a:t>
            </a:r>
          </a:p>
          <a:p>
            <a:pPr marL="285750" indent="-285750">
              <a:buFont typeface="Arial" panose="020B0604020202020204" pitchFamily="34" charset="0"/>
              <a:buChar char="•"/>
            </a:pPr>
            <a:r>
              <a:rPr lang="en-US" dirty="0"/>
              <a:t>Staff In Overtime</a:t>
            </a:r>
          </a:p>
          <a:p>
            <a:pPr marL="285750" indent="-285750">
              <a:buFont typeface="Arial" panose="020B0604020202020204" pitchFamily="34" charset="0"/>
              <a:buChar char="•"/>
            </a:pPr>
            <a:r>
              <a:rPr lang="en-US" dirty="0"/>
              <a:t>Missed Punches</a:t>
            </a:r>
          </a:p>
          <a:p>
            <a:pPr marL="285750" indent="-285750">
              <a:buFont typeface="Arial" panose="020B0604020202020204" pitchFamily="34" charset="0"/>
              <a:buChar char="•"/>
            </a:pPr>
            <a:r>
              <a:rPr lang="en-US" dirty="0"/>
              <a:t>Timecard Comments</a:t>
            </a:r>
          </a:p>
        </p:txBody>
      </p:sp>
    </p:spTree>
    <p:extLst>
      <p:ext uri="{BB962C8B-B14F-4D97-AF65-F5344CB8AC3E}">
        <p14:creationId xmlns:p14="http://schemas.microsoft.com/office/powerpoint/2010/main" val="91141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7280" y="211139"/>
            <a:ext cx="10058400" cy="500062"/>
          </a:xfrm>
        </p:spPr>
        <p:txBody>
          <a:bodyPr anchor="t">
            <a:noAutofit/>
          </a:bodyPr>
          <a:lstStyle/>
          <a:p>
            <a:r>
              <a:rPr lang="en-US" sz="2800" dirty="0"/>
              <a:t>Alerts</a:t>
            </a:r>
          </a:p>
        </p:txBody>
      </p:sp>
      <p:graphicFrame>
        <p:nvGraphicFramePr>
          <p:cNvPr id="11" name="Table 10">
            <a:extLst>
              <a:ext uri="{FF2B5EF4-FFF2-40B4-BE49-F238E27FC236}">
                <a16:creationId xmlns:a16="http://schemas.microsoft.com/office/drawing/2014/main" id="{53795C7F-B9A3-481E-80C3-CF511A6CC70A}"/>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76538">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6" name="Rectangle 5">
            <a:extLst>
              <a:ext uri="{FF2B5EF4-FFF2-40B4-BE49-F238E27FC236}">
                <a16:creationId xmlns:a16="http://schemas.microsoft.com/office/drawing/2014/main" id="{B647FAA1-7EF0-4FBA-A939-0FE76E56B466}"/>
              </a:ext>
            </a:extLst>
          </p:cNvPr>
          <p:cNvSpPr/>
          <p:nvPr/>
        </p:nvSpPr>
        <p:spPr>
          <a:xfrm>
            <a:off x="1097279" y="711201"/>
            <a:ext cx="10528664" cy="1138773"/>
          </a:xfrm>
          <a:prstGeom prst="rect">
            <a:avLst/>
          </a:prstGeom>
        </p:spPr>
        <p:txBody>
          <a:bodyPr wrap="square">
            <a:spAutoFit/>
          </a:bodyPr>
          <a:lstStyle/>
          <a:p>
            <a:r>
              <a:rPr lang="en-US" dirty="0"/>
              <a:t>Managers can instantly view what tasks to complete to take action in the Alerts tab. </a:t>
            </a:r>
          </a:p>
          <a:p>
            <a:endParaRPr lang="en-US" sz="900" dirty="0"/>
          </a:p>
          <a:p>
            <a:r>
              <a:rPr lang="en-US" dirty="0"/>
              <a:t>Alerts are indicated by a displayed white number within a red circle (aka "hamburger alert"). Once selected, users are taken to the Alerts page, and are able to view various items in the app that require their attention:</a:t>
            </a:r>
          </a:p>
          <a:p>
            <a:endParaRPr lang="en-US" sz="500" dirty="0"/>
          </a:p>
        </p:txBody>
      </p:sp>
      <p:sp>
        <p:nvSpPr>
          <p:cNvPr id="7" name="TextBox 6">
            <a:extLst>
              <a:ext uri="{FF2B5EF4-FFF2-40B4-BE49-F238E27FC236}">
                <a16:creationId xmlns:a16="http://schemas.microsoft.com/office/drawing/2014/main" id="{4A892F9E-1EE4-CD90-58A1-9F8A54A870A1}"/>
              </a:ext>
            </a:extLst>
          </p:cNvPr>
          <p:cNvSpPr txBox="1"/>
          <p:nvPr/>
        </p:nvSpPr>
        <p:spPr>
          <a:xfrm>
            <a:off x="1515290" y="1849974"/>
            <a:ext cx="3288290" cy="269304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Time Off Requests</a:t>
            </a:r>
          </a:p>
          <a:p>
            <a:pPr marL="285750" indent="-285750">
              <a:spcAft>
                <a:spcPts val="600"/>
              </a:spcAft>
              <a:buFont typeface="Arial" panose="020B0604020202020204" pitchFamily="34" charset="0"/>
              <a:buChar char="•"/>
            </a:pPr>
            <a:r>
              <a:rPr lang="en-US" dirty="0"/>
              <a:t>Missed Punches</a:t>
            </a:r>
          </a:p>
          <a:p>
            <a:pPr marL="285750" indent="-285750">
              <a:spcAft>
                <a:spcPts val="600"/>
              </a:spcAft>
              <a:buFont typeface="Arial" panose="020B0604020202020204" pitchFamily="34" charset="0"/>
              <a:buChar char="•"/>
            </a:pPr>
            <a:r>
              <a:rPr lang="en-US" dirty="0"/>
              <a:t>Unapproved Time</a:t>
            </a:r>
          </a:p>
          <a:p>
            <a:pPr marL="285750" indent="-285750">
              <a:spcAft>
                <a:spcPts val="600"/>
              </a:spcAft>
              <a:buFont typeface="Arial" panose="020B0604020202020204" pitchFamily="34" charset="0"/>
              <a:buChar char="•"/>
            </a:pPr>
            <a:r>
              <a:rPr lang="en-US" dirty="0"/>
              <a:t>Timecard Comments</a:t>
            </a:r>
          </a:p>
          <a:p>
            <a:pPr marL="285750" indent="-285750">
              <a:spcAft>
                <a:spcPts val="600"/>
              </a:spcAft>
              <a:buFont typeface="Arial" panose="020B0604020202020204" pitchFamily="34" charset="0"/>
              <a:buChar char="•"/>
            </a:pPr>
            <a:r>
              <a:rPr lang="en-US" dirty="0"/>
              <a:t>Employees in Overtime</a:t>
            </a:r>
          </a:p>
          <a:p>
            <a:pPr marL="285750" indent="-285750">
              <a:spcAft>
                <a:spcPts val="600"/>
              </a:spcAft>
              <a:buFont typeface="Arial" panose="020B0604020202020204" pitchFamily="34" charset="0"/>
              <a:buChar char="•"/>
            </a:pPr>
            <a:r>
              <a:rPr lang="en-US" dirty="0"/>
              <a:t>Upcoming Dates (Birthdays, Employee Anniversaries, Day Offs)</a:t>
            </a:r>
          </a:p>
        </p:txBody>
      </p:sp>
      <p:pic>
        <p:nvPicPr>
          <p:cNvPr id="9" name="Picture 8">
            <a:extLst>
              <a:ext uri="{FF2B5EF4-FFF2-40B4-BE49-F238E27FC236}">
                <a16:creationId xmlns:a16="http://schemas.microsoft.com/office/drawing/2014/main" id="{23AFB3EB-93BF-695F-BFE3-1C5DCA61FCD5}"/>
              </a:ext>
            </a:extLst>
          </p:cNvPr>
          <p:cNvPicPr>
            <a:picLocks noChangeAspect="1"/>
          </p:cNvPicPr>
          <p:nvPr/>
        </p:nvPicPr>
        <p:blipFill>
          <a:blip r:embed="rId2"/>
          <a:stretch>
            <a:fillRect/>
          </a:stretch>
        </p:blipFill>
        <p:spPr>
          <a:xfrm>
            <a:off x="6209212" y="2018078"/>
            <a:ext cx="4467498" cy="4099390"/>
          </a:xfrm>
          <a:prstGeom prst="rect">
            <a:avLst/>
          </a:prstGeom>
        </p:spPr>
      </p:pic>
    </p:spTree>
    <p:extLst>
      <p:ext uri="{BB962C8B-B14F-4D97-AF65-F5344CB8AC3E}">
        <p14:creationId xmlns:p14="http://schemas.microsoft.com/office/powerpoint/2010/main" val="216510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Approve Timecards</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extLst>
              <p:ext uri="{D42A27DB-BD31-4B8C-83A1-F6EECF244321}">
                <p14:modId xmlns:p14="http://schemas.microsoft.com/office/powerpoint/2010/main" val="2980152308"/>
              </p:ext>
            </p:extLst>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2" name="Rectangle 1">
            <a:extLst>
              <a:ext uri="{FF2B5EF4-FFF2-40B4-BE49-F238E27FC236}">
                <a16:creationId xmlns:a16="http://schemas.microsoft.com/office/drawing/2014/main" id="{F10F184E-816F-4666-AC91-CC8A86B2BE35}"/>
              </a:ext>
            </a:extLst>
          </p:cNvPr>
          <p:cNvSpPr/>
          <p:nvPr/>
        </p:nvSpPr>
        <p:spPr>
          <a:xfrm>
            <a:off x="482677" y="783067"/>
            <a:ext cx="10411229" cy="1615827"/>
          </a:xfrm>
          <a:prstGeom prst="rect">
            <a:avLst/>
          </a:prstGeom>
        </p:spPr>
        <p:txBody>
          <a:bodyPr wrap="square">
            <a:spAutoFit/>
          </a:bodyPr>
          <a:lstStyle/>
          <a:p>
            <a:r>
              <a:rPr lang="en-US" dirty="0"/>
              <a:t>The Approve Timecards option allows Managers to view Approved and Unapproved Timecards as well as employees with no logged time. If permission has been given to the Manager during the setup process, they may also submit time on behalf of their teams.</a:t>
            </a:r>
          </a:p>
          <a:p>
            <a:endParaRPr lang="en-US" sz="900" dirty="0"/>
          </a:p>
          <a:p>
            <a:r>
              <a:rPr lang="en-US" dirty="0"/>
              <a:t>Select the Approve Timecards option from the Main Menu or tap the alert from the Dashboard. From the Timecard list:</a:t>
            </a:r>
          </a:p>
        </p:txBody>
      </p:sp>
      <p:sp>
        <p:nvSpPr>
          <p:cNvPr id="6" name="TextBox 5">
            <a:extLst>
              <a:ext uri="{FF2B5EF4-FFF2-40B4-BE49-F238E27FC236}">
                <a16:creationId xmlns:a16="http://schemas.microsoft.com/office/drawing/2014/main" id="{FDBC54FA-04ED-D175-D476-9E205AB40E23}"/>
              </a:ext>
            </a:extLst>
          </p:cNvPr>
          <p:cNvSpPr txBox="1"/>
          <p:nvPr/>
        </p:nvSpPr>
        <p:spPr>
          <a:xfrm>
            <a:off x="482677" y="2389920"/>
            <a:ext cx="5216787" cy="3831818"/>
          </a:xfrm>
          <a:prstGeom prst="rect">
            <a:avLst/>
          </a:prstGeom>
          <a:noFill/>
        </p:spPr>
        <p:txBody>
          <a:bodyPr wrap="square">
            <a:spAutoFit/>
          </a:bodyPr>
          <a:lstStyle/>
          <a:p>
            <a:pPr marL="285750" indent="-285750">
              <a:buFont typeface="Arial" panose="020B0604020202020204" pitchFamily="34" charset="0"/>
              <a:buChar char="•"/>
            </a:pPr>
            <a:r>
              <a:rPr lang="en-US" b="1" dirty="0"/>
              <a:t>Unapproved</a:t>
            </a:r>
            <a:r>
              <a:rPr lang="en-US" dirty="0"/>
              <a:t>: Tap the timecards to approve.</a:t>
            </a:r>
          </a:p>
          <a:p>
            <a:pPr marL="569913" indent="-285750">
              <a:buFont typeface="Courier New" panose="02070309020205020404" pitchFamily="49" charset="0"/>
              <a:buChar char="o"/>
            </a:pPr>
            <a:r>
              <a:rPr lang="en-US" dirty="0"/>
              <a:t>A green check mark will indicate that you have selected the timecard for approval.</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r>
              <a:rPr lang="en-US" b="1" dirty="0"/>
              <a:t>Approved</a:t>
            </a:r>
            <a:r>
              <a:rPr lang="en-US" dirty="0"/>
              <a:t>: To view Approved Timecards, select the Approved tab.</a:t>
            </a:r>
          </a:p>
          <a:p>
            <a:pPr marL="569913" indent="-285750">
              <a:buFont typeface="Courier New" panose="02070309020205020404" pitchFamily="49" charset="0"/>
              <a:buChar char="o"/>
            </a:pPr>
            <a:r>
              <a:rPr lang="en-US" dirty="0"/>
              <a:t>Any unread employee comments on timecards must be read before a timecard can be approved.</a:t>
            </a:r>
          </a:p>
          <a:p>
            <a:pPr marL="568325" lvl="1" indent="-284163">
              <a:buFont typeface="Courier New" panose="02070309020205020404" pitchFamily="49" charset="0"/>
              <a:buChar char="o"/>
            </a:pPr>
            <a:r>
              <a:rPr lang="en-US" dirty="0"/>
              <a:t>To edit a timecard from this screen, tap the time desired (Regular, Overtime, etc.).</a:t>
            </a:r>
          </a:p>
          <a:p>
            <a:pPr marL="284162" lvl="1"/>
            <a:endParaRPr lang="en-US" sz="900" dirty="0"/>
          </a:p>
          <a:p>
            <a:pPr marL="285750" indent="-285750">
              <a:buFont typeface="Arial" panose="020B0604020202020204" pitchFamily="34" charset="0"/>
              <a:buChar char="•"/>
            </a:pPr>
            <a:r>
              <a:rPr lang="en-US" b="1" dirty="0"/>
              <a:t>No Time</a:t>
            </a:r>
            <a:r>
              <a:rPr lang="en-US" dirty="0"/>
              <a:t>: Employees with no time logged will be displayed on this tab.</a:t>
            </a:r>
          </a:p>
        </p:txBody>
      </p:sp>
      <p:pic>
        <p:nvPicPr>
          <p:cNvPr id="10" name="Picture 9">
            <a:extLst>
              <a:ext uri="{FF2B5EF4-FFF2-40B4-BE49-F238E27FC236}">
                <a16:creationId xmlns:a16="http://schemas.microsoft.com/office/drawing/2014/main" id="{88D13DA8-7634-55C5-1D83-8DD9C23E68E3}"/>
              </a:ext>
            </a:extLst>
          </p:cNvPr>
          <p:cNvPicPr>
            <a:picLocks noChangeAspect="1"/>
          </p:cNvPicPr>
          <p:nvPr/>
        </p:nvPicPr>
        <p:blipFill>
          <a:blip r:embed="rId2"/>
          <a:stretch>
            <a:fillRect/>
          </a:stretch>
        </p:blipFill>
        <p:spPr>
          <a:xfrm>
            <a:off x="5670664" y="2090055"/>
            <a:ext cx="5967681" cy="4066905"/>
          </a:xfrm>
          <a:prstGeom prst="rect">
            <a:avLst/>
          </a:prstGeom>
        </p:spPr>
      </p:pic>
    </p:spTree>
    <p:extLst>
      <p:ext uri="{BB962C8B-B14F-4D97-AF65-F5344CB8AC3E}">
        <p14:creationId xmlns:p14="http://schemas.microsoft.com/office/powerpoint/2010/main" val="3428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401AF1-EA79-45C8-A1C6-1997C510C419}"/>
              </a:ext>
            </a:extLst>
          </p:cNvPr>
          <p:cNvSpPr txBox="1">
            <a:spLocks/>
          </p:cNvSpPr>
          <p:nvPr/>
        </p:nvSpPr>
        <p:spPr>
          <a:xfrm>
            <a:off x="1097280" y="211139"/>
            <a:ext cx="10058400" cy="50006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t>Timecards – Unapproved</a:t>
            </a:r>
          </a:p>
        </p:txBody>
      </p:sp>
      <p:graphicFrame>
        <p:nvGraphicFramePr>
          <p:cNvPr id="9" name="Table 8">
            <a:extLst>
              <a:ext uri="{FF2B5EF4-FFF2-40B4-BE49-F238E27FC236}">
                <a16:creationId xmlns:a16="http://schemas.microsoft.com/office/drawing/2014/main" id="{75421CA5-2629-4342-B004-5D7DAFFC2AE0}"/>
              </a:ext>
            </a:extLst>
          </p:cNvPr>
          <p:cNvGraphicFramePr>
            <a:graphicFrameLocks noGrp="1"/>
          </p:cNvGraphicFramePr>
          <p:nvPr/>
        </p:nvGraphicFramePr>
        <p:xfrm>
          <a:off x="1219200" y="636262"/>
          <a:ext cx="10096500" cy="365760"/>
        </p:xfrm>
        <a:graphic>
          <a:graphicData uri="http://schemas.openxmlformats.org/drawingml/2006/table">
            <a:tbl>
              <a:tblPr firstRow="1" bandRow="1">
                <a:tableStyleId>{5C22544A-7EE6-4342-B048-85BDC9FD1C3A}</a:tableStyleId>
              </a:tblPr>
              <a:tblGrid>
                <a:gridCol w="10096500">
                  <a:extLst>
                    <a:ext uri="{9D8B030D-6E8A-4147-A177-3AD203B41FA5}">
                      <a16:colId xmlns:a16="http://schemas.microsoft.com/office/drawing/2014/main" val="2895258183"/>
                    </a:ext>
                  </a:extLst>
                </a:gridCol>
              </a:tblGrid>
              <a:tr h="194302">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02846411"/>
                  </a:ext>
                </a:extLst>
              </a:tr>
            </a:tbl>
          </a:graphicData>
        </a:graphic>
      </p:graphicFrame>
      <p:sp>
        <p:nvSpPr>
          <p:cNvPr id="6" name="TextBox 5">
            <a:extLst>
              <a:ext uri="{FF2B5EF4-FFF2-40B4-BE49-F238E27FC236}">
                <a16:creationId xmlns:a16="http://schemas.microsoft.com/office/drawing/2014/main" id="{FDBC54FA-04ED-D175-D476-9E205AB40E23}"/>
              </a:ext>
            </a:extLst>
          </p:cNvPr>
          <p:cNvSpPr txBox="1"/>
          <p:nvPr/>
        </p:nvSpPr>
        <p:spPr>
          <a:xfrm>
            <a:off x="1097280" y="711201"/>
            <a:ext cx="6888480" cy="3554819"/>
          </a:xfrm>
          <a:prstGeom prst="rect">
            <a:avLst/>
          </a:prstGeom>
          <a:noFill/>
        </p:spPr>
        <p:txBody>
          <a:bodyPr wrap="square">
            <a:spAutoFit/>
          </a:bodyPr>
          <a:lstStyle/>
          <a:p>
            <a:r>
              <a:rPr lang="en-US" b="1" dirty="0"/>
              <a:t>Unapproved</a:t>
            </a:r>
            <a:r>
              <a:rPr lang="en-US" dirty="0"/>
              <a:t> </a:t>
            </a:r>
            <a:r>
              <a:rPr lang="en-US" b="1" dirty="0"/>
              <a:t>Time</a:t>
            </a:r>
          </a:p>
          <a:p>
            <a:r>
              <a:rPr lang="en-US" dirty="0"/>
              <a:t>Managers can tap the checkmark next to each employee’s unapproved timecard. From there, they can scroll to the bottom of the screen and select the “Approve X Timecard Button. ” This allows managers to approve timecards in bulk, eliminating redundant tasks.</a:t>
            </a:r>
          </a:p>
          <a:p>
            <a:endParaRPr lang="en-US" sz="900" dirty="0"/>
          </a:p>
          <a:p>
            <a:r>
              <a:rPr lang="en-US" i="1" dirty="0"/>
              <a:t>Note: If a manager needs to make changes or have their employee make changes to their timecard, it will need to be unapproved.</a:t>
            </a:r>
          </a:p>
          <a:p>
            <a:endParaRPr lang="en-US" dirty="0"/>
          </a:p>
          <a:p>
            <a:r>
              <a:rPr lang="en-US" dirty="0"/>
              <a:t>Managers simply need to enter the last four digits of </a:t>
            </a:r>
            <a:r>
              <a:rPr lang="en-US" i="1" dirty="0"/>
              <a:t>their</a:t>
            </a:r>
            <a:r>
              <a:rPr lang="en-US" dirty="0"/>
              <a:t> Social Security Number and select a checkbox to confirm their information’s accuracy. From there, they can submit the approval.</a:t>
            </a:r>
          </a:p>
          <a:p>
            <a:endParaRPr lang="en-US" dirty="0"/>
          </a:p>
        </p:txBody>
      </p:sp>
      <p:pic>
        <p:nvPicPr>
          <p:cNvPr id="5" name="Picture 4">
            <a:extLst>
              <a:ext uri="{FF2B5EF4-FFF2-40B4-BE49-F238E27FC236}">
                <a16:creationId xmlns:a16="http://schemas.microsoft.com/office/drawing/2014/main" id="{3CF51997-20C9-E696-E058-16399507A8F2}"/>
              </a:ext>
            </a:extLst>
          </p:cNvPr>
          <p:cNvPicPr>
            <a:picLocks noChangeAspect="1"/>
          </p:cNvPicPr>
          <p:nvPr/>
        </p:nvPicPr>
        <p:blipFill>
          <a:blip r:embed="rId2"/>
          <a:stretch>
            <a:fillRect/>
          </a:stretch>
        </p:blipFill>
        <p:spPr>
          <a:xfrm>
            <a:off x="8377646" y="711201"/>
            <a:ext cx="2938054" cy="5521093"/>
          </a:xfrm>
          <a:prstGeom prst="rect">
            <a:avLst/>
          </a:prstGeom>
        </p:spPr>
      </p:pic>
    </p:spTree>
    <p:extLst>
      <p:ext uri="{BB962C8B-B14F-4D97-AF65-F5344CB8AC3E}">
        <p14:creationId xmlns:p14="http://schemas.microsoft.com/office/powerpoint/2010/main" val="2839830440"/>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BABABA"/>
      </a:accent1>
      <a:accent2>
        <a:srgbClr val="8D1F2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entenary themem for powerpoint">
  <a:themeElements>
    <a:clrScheme name="Custom 3">
      <a:dk1>
        <a:srgbClr val="000000"/>
      </a:dk1>
      <a:lt1>
        <a:sysClr val="window" lastClr="FFFFFF"/>
      </a:lt1>
      <a:dk2>
        <a:srgbClr val="637052"/>
      </a:dk2>
      <a:lt2>
        <a:srgbClr val="CCDDEA"/>
      </a:lt2>
      <a:accent1>
        <a:srgbClr val="BABABA"/>
      </a:accent1>
      <a:accent2>
        <a:srgbClr val="8D1F2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entenary themem for powerpoint" id="{A441E57A-B83C-4225-9CCF-D8E334188DE8}" vid="{D43F373E-58B6-44FB-9F3C-F91079DDFD6B}"/>
    </a:ext>
  </a:extLst>
</a:theme>
</file>

<file path=docProps/app.xml><?xml version="1.0" encoding="utf-8"?>
<Properties xmlns="http://schemas.openxmlformats.org/officeDocument/2006/extended-properties" xmlns:vt="http://schemas.openxmlformats.org/officeDocument/2006/docPropsVTypes">
  <Template>Retrospect</Template>
  <TotalTime>792</TotalTime>
  <Words>1706</Words>
  <Application>Microsoft Office PowerPoint</Application>
  <PresentationFormat>Widescreen</PresentationFormat>
  <Paragraphs>148</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Courier New</vt:lpstr>
      <vt:lpstr>Retrospect</vt:lpstr>
      <vt:lpstr>Centenary themem for powerpoint</vt:lpstr>
      <vt:lpstr>Manager eSelfServe Mobile The Mobile App that allows Managers access to essential team information, tasks on the go, and alerts them to any items that may require their attention, allowing Managers to manage time and labor efficiently on the go.</vt:lpstr>
      <vt:lpstr>Assistance Requests</vt:lpstr>
      <vt:lpstr>User Login</vt:lpstr>
      <vt:lpstr>Password Reset</vt:lpstr>
      <vt:lpstr>Downloading the App</vt:lpstr>
      <vt:lpstr>Main Menu</vt:lpstr>
      <vt:lpstr>Alerts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Centenary College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Open Enrollment</dc:title>
  <dc:creator>Jennifer Hill</dc:creator>
  <cp:lastModifiedBy>Patricia Netherton</cp:lastModifiedBy>
  <cp:revision>69</cp:revision>
  <dcterms:created xsi:type="dcterms:W3CDTF">2019-11-18T15:47:25Z</dcterms:created>
  <dcterms:modified xsi:type="dcterms:W3CDTF">2023-08-25T17:45:23Z</dcterms:modified>
</cp:coreProperties>
</file>